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8" r:id="rId2"/>
    <p:sldId id="259" r:id="rId3"/>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0046"/>
    <a:srgbClr val="00A4DB"/>
    <a:srgbClr val="0DA6DF"/>
    <a:srgbClr val="F0603A"/>
    <a:srgbClr val="232F66"/>
    <a:srgbClr val="FDC7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786" autoAdjust="0"/>
    <p:restoredTop sz="94660"/>
  </p:normalViewPr>
  <p:slideViewPr>
    <p:cSldViewPr snapToGrid="0">
      <p:cViewPr>
        <p:scale>
          <a:sx n="99" d="100"/>
          <a:sy n="99" d="100"/>
        </p:scale>
        <p:origin x="1532" y="-3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5E5E9-39C1-402D-999A-D2DF41B24EA0}"/>
              </a:ext>
            </a:extLst>
          </p:cNvPr>
          <p:cNvSpPr>
            <a:spLocks noGrp="1"/>
          </p:cNvSpPr>
          <p:nvPr>
            <p:ph type="ctrTitle"/>
          </p:nvPr>
        </p:nvSpPr>
        <p:spPr>
          <a:xfrm>
            <a:off x="857250" y="1621191"/>
            <a:ext cx="5143500" cy="3448756"/>
          </a:xfrm>
        </p:spPr>
        <p:txBody>
          <a:bodyPr anchor="b"/>
          <a:lstStyle>
            <a:lvl1pPr algn="ctr">
              <a:defRPr sz="3375"/>
            </a:lvl1pPr>
          </a:lstStyle>
          <a:p>
            <a:r>
              <a:rPr lang="en-US"/>
              <a:t>Click to edit Master title style</a:t>
            </a:r>
          </a:p>
        </p:txBody>
      </p:sp>
      <p:sp>
        <p:nvSpPr>
          <p:cNvPr id="3" name="Subtitle 2">
            <a:extLst>
              <a:ext uri="{FF2B5EF4-FFF2-40B4-BE49-F238E27FC236}">
                <a16:creationId xmlns:a16="http://schemas.microsoft.com/office/drawing/2014/main" id="{159F3B13-D1B5-469B-8657-C1978DFA6108}"/>
              </a:ext>
            </a:extLst>
          </p:cNvPr>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p>
        </p:txBody>
      </p:sp>
      <p:sp>
        <p:nvSpPr>
          <p:cNvPr id="4" name="Date Placeholder 3">
            <a:extLst>
              <a:ext uri="{FF2B5EF4-FFF2-40B4-BE49-F238E27FC236}">
                <a16:creationId xmlns:a16="http://schemas.microsoft.com/office/drawing/2014/main" id="{670493F4-A4FF-436B-8C5E-50E98F7F0BB1}"/>
              </a:ext>
            </a:extLst>
          </p:cNvPr>
          <p:cNvSpPr>
            <a:spLocks noGrp="1"/>
          </p:cNvSpPr>
          <p:nvPr>
            <p:ph type="dt" sz="half" idx="10"/>
          </p:nvPr>
        </p:nvSpPr>
        <p:spPr/>
        <p:txBody>
          <a:bodyPr/>
          <a:lstStyle/>
          <a:p>
            <a:fld id="{83CE5068-6317-4D2D-8637-E966A9CC4AC9}" type="datetimeFigureOut">
              <a:rPr lang="en-US" smtClean="0"/>
              <a:t>1/18/2024</a:t>
            </a:fld>
            <a:endParaRPr lang="en-US"/>
          </a:p>
        </p:txBody>
      </p:sp>
      <p:sp>
        <p:nvSpPr>
          <p:cNvPr id="5" name="Footer Placeholder 4">
            <a:extLst>
              <a:ext uri="{FF2B5EF4-FFF2-40B4-BE49-F238E27FC236}">
                <a16:creationId xmlns:a16="http://schemas.microsoft.com/office/drawing/2014/main" id="{B3594B7C-FED6-4272-A408-F1ECAA03CE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9AD45F-9E30-4933-8366-DCB14EE0487D}"/>
              </a:ext>
            </a:extLst>
          </p:cNvPr>
          <p:cNvSpPr>
            <a:spLocks noGrp="1"/>
          </p:cNvSpPr>
          <p:nvPr>
            <p:ph type="sldNum" sz="quarter" idx="12"/>
          </p:nvPr>
        </p:nvSpPr>
        <p:spPr/>
        <p:txBody>
          <a:bodyPr/>
          <a:lstStyle/>
          <a:p>
            <a:fld id="{61832C08-1DB3-43CF-9C36-E62202276E05}" type="slidenum">
              <a:rPr lang="en-US" smtClean="0"/>
              <a:t>‹#›</a:t>
            </a:fld>
            <a:endParaRPr lang="en-US"/>
          </a:p>
        </p:txBody>
      </p:sp>
    </p:spTree>
    <p:extLst>
      <p:ext uri="{BB962C8B-B14F-4D97-AF65-F5344CB8AC3E}">
        <p14:creationId xmlns:p14="http://schemas.microsoft.com/office/powerpoint/2010/main" val="3216229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F9936-229D-4782-89D0-1C33F54236C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696313E-3045-48A8-A5BC-0BFD53E7E94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9E801C-162B-4F2F-89D5-C33E2590A0FC}"/>
              </a:ext>
            </a:extLst>
          </p:cNvPr>
          <p:cNvSpPr>
            <a:spLocks noGrp="1"/>
          </p:cNvSpPr>
          <p:nvPr>
            <p:ph type="dt" sz="half" idx="10"/>
          </p:nvPr>
        </p:nvSpPr>
        <p:spPr/>
        <p:txBody>
          <a:bodyPr/>
          <a:lstStyle/>
          <a:p>
            <a:fld id="{83CE5068-6317-4D2D-8637-E966A9CC4AC9}" type="datetimeFigureOut">
              <a:rPr lang="en-US" smtClean="0"/>
              <a:t>1/18/2024</a:t>
            </a:fld>
            <a:endParaRPr lang="en-US"/>
          </a:p>
        </p:txBody>
      </p:sp>
      <p:sp>
        <p:nvSpPr>
          <p:cNvPr id="5" name="Footer Placeholder 4">
            <a:extLst>
              <a:ext uri="{FF2B5EF4-FFF2-40B4-BE49-F238E27FC236}">
                <a16:creationId xmlns:a16="http://schemas.microsoft.com/office/drawing/2014/main" id="{B8DBC151-12F3-4514-9BF1-A893A406EB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A1283E-5DC6-49A8-960E-D2764DBC7BFE}"/>
              </a:ext>
            </a:extLst>
          </p:cNvPr>
          <p:cNvSpPr>
            <a:spLocks noGrp="1"/>
          </p:cNvSpPr>
          <p:nvPr>
            <p:ph type="sldNum" sz="quarter" idx="12"/>
          </p:nvPr>
        </p:nvSpPr>
        <p:spPr/>
        <p:txBody>
          <a:bodyPr/>
          <a:lstStyle/>
          <a:p>
            <a:fld id="{61832C08-1DB3-43CF-9C36-E62202276E05}" type="slidenum">
              <a:rPr lang="en-US" smtClean="0"/>
              <a:t>‹#›</a:t>
            </a:fld>
            <a:endParaRPr lang="en-US"/>
          </a:p>
        </p:txBody>
      </p:sp>
    </p:spTree>
    <p:extLst>
      <p:ext uri="{BB962C8B-B14F-4D97-AF65-F5344CB8AC3E}">
        <p14:creationId xmlns:p14="http://schemas.microsoft.com/office/powerpoint/2010/main" val="125609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2E74AF-7A18-470C-A19A-682874FA1257}"/>
              </a:ext>
            </a:extLst>
          </p:cNvPr>
          <p:cNvSpPr>
            <a:spLocks noGrp="1"/>
          </p:cNvSpPr>
          <p:nvPr>
            <p:ph type="title" orient="vert"/>
          </p:nvPr>
        </p:nvSpPr>
        <p:spPr>
          <a:xfrm>
            <a:off x="4907756" y="527403"/>
            <a:ext cx="1478756" cy="839487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2888E5E-26FC-429B-A1F2-0AB2C0388BE5}"/>
              </a:ext>
            </a:extLst>
          </p:cNvPr>
          <p:cNvSpPr>
            <a:spLocks noGrp="1"/>
          </p:cNvSpPr>
          <p:nvPr>
            <p:ph type="body" orient="vert" idx="1"/>
          </p:nvPr>
        </p:nvSpPr>
        <p:spPr>
          <a:xfrm>
            <a:off x="471487"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CD9D55-6B8C-44F6-99B9-173ABC50E66E}"/>
              </a:ext>
            </a:extLst>
          </p:cNvPr>
          <p:cNvSpPr>
            <a:spLocks noGrp="1"/>
          </p:cNvSpPr>
          <p:nvPr>
            <p:ph type="dt" sz="half" idx="10"/>
          </p:nvPr>
        </p:nvSpPr>
        <p:spPr/>
        <p:txBody>
          <a:bodyPr/>
          <a:lstStyle/>
          <a:p>
            <a:fld id="{83CE5068-6317-4D2D-8637-E966A9CC4AC9}" type="datetimeFigureOut">
              <a:rPr lang="en-US" smtClean="0"/>
              <a:t>1/18/2024</a:t>
            </a:fld>
            <a:endParaRPr lang="en-US"/>
          </a:p>
        </p:txBody>
      </p:sp>
      <p:sp>
        <p:nvSpPr>
          <p:cNvPr id="5" name="Footer Placeholder 4">
            <a:extLst>
              <a:ext uri="{FF2B5EF4-FFF2-40B4-BE49-F238E27FC236}">
                <a16:creationId xmlns:a16="http://schemas.microsoft.com/office/drawing/2014/main" id="{67CD78D7-38B0-462A-B5C1-4AF4C64633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38833B-8BE5-4A00-B1C4-8D9A6217F859}"/>
              </a:ext>
            </a:extLst>
          </p:cNvPr>
          <p:cNvSpPr>
            <a:spLocks noGrp="1"/>
          </p:cNvSpPr>
          <p:nvPr>
            <p:ph type="sldNum" sz="quarter" idx="12"/>
          </p:nvPr>
        </p:nvSpPr>
        <p:spPr/>
        <p:txBody>
          <a:bodyPr/>
          <a:lstStyle/>
          <a:p>
            <a:fld id="{61832C08-1DB3-43CF-9C36-E62202276E05}" type="slidenum">
              <a:rPr lang="en-US" smtClean="0"/>
              <a:t>‹#›</a:t>
            </a:fld>
            <a:endParaRPr lang="en-US"/>
          </a:p>
        </p:txBody>
      </p:sp>
    </p:spTree>
    <p:extLst>
      <p:ext uri="{BB962C8B-B14F-4D97-AF65-F5344CB8AC3E}">
        <p14:creationId xmlns:p14="http://schemas.microsoft.com/office/powerpoint/2010/main" val="479870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800F2-BD33-4FD5-85F9-FE28AE738C8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E8D2FDD-54C8-4D4C-BB8E-BC929EC7065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70E407-A044-4FEE-8682-C8CF3A547C5B}"/>
              </a:ext>
            </a:extLst>
          </p:cNvPr>
          <p:cNvSpPr>
            <a:spLocks noGrp="1"/>
          </p:cNvSpPr>
          <p:nvPr>
            <p:ph type="dt" sz="half" idx="10"/>
          </p:nvPr>
        </p:nvSpPr>
        <p:spPr/>
        <p:txBody>
          <a:bodyPr/>
          <a:lstStyle/>
          <a:p>
            <a:fld id="{83CE5068-6317-4D2D-8637-E966A9CC4AC9}" type="datetimeFigureOut">
              <a:rPr lang="en-US" smtClean="0"/>
              <a:t>1/18/2024</a:t>
            </a:fld>
            <a:endParaRPr lang="en-US"/>
          </a:p>
        </p:txBody>
      </p:sp>
      <p:sp>
        <p:nvSpPr>
          <p:cNvPr id="5" name="Footer Placeholder 4">
            <a:extLst>
              <a:ext uri="{FF2B5EF4-FFF2-40B4-BE49-F238E27FC236}">
                <a16:creationId xmlns:a16="http://schemas.microsoft.com/office/drawing/2014/main" id="{3DC78A4F-2CF5-4981-96A2-11EFC9214C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ADAD9D-31C3-4864-895D-857696067071}"/>
              </a:ext>
            </a:extLst>
          </p:cNvPr>
          <p:cNvSpPr>
            <a:spLocks noGrp="1"/>
          </p:cNvSpPr>
          <p:nvPr>
            <p:ph type="sldNum" sz="quarter" idx="12"/>
          </p:nvPr>
        </p:nvSpPr>
        <p:spPr/>
        <p:txBody>
          <a:bodyPr/>
          <a:lstStyle/>
          <a:p>
            <a:fld id="{61832C08-1DB3-43CF-9C36-E62202276E05}" type="slidenum">
              <a:rPr lang="en-US" smtClean="0"/>
              <a:t>‹#›</a:t>
            </a:fld>
            <a:endParaRPr lang="en-US"/>
          </a:p>
        </p:txBody>
      </p:sp>
    </p:spTree>
    <p:extLst>
      <p:ext uri="{BB962C8B-B14F-4D97-AF65-F5344CB8AC3E}">
        <p14:creationId xmlns:p14="http://schemas.microsoft.com/office/powerpoint/2010/main" val="2849559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0A306-C96C-437D-9D80-59EFF68908E0}"/>
              </a:ext>
            </a:extLst>
          </p:cNvPr>
          <p:cNvSpPr>
            <a:spLocks noGrp="1"/>
          </p:cNvSpPr>
          <p:nvPr>
            <p:ph type="title"/>
          </p:nvPr>
        </p:nvSpPr>
        <p:spPr>
          <a:xfrm>
            <a:off x="467916" y="2469622"/>
            <a:ext cx="5915025" cy="4120620"/>
          </a:xfrm>
        </p:spPr>
        <p:txBody>
          <a:bodyPr anchor="b"/>
          <a:lstStyle>
            <a:lvl1pPr>
              <a:defRPr sz="3375"/>
            </a:lvl1pPr>
          </a:lstStyle>
          <a:p>
            <a:r>
              <a:rPr lang="en-US"/>
              <a:t>Click to edit Master title style</a:t>
            </a:r>
          </a:p>
        </p:txBody>
      </p:sp>
      <p:sp>
        <p:nvSpPr>
          <p:cNvPr id="3" name="Text Placeholder 2">
            <a:extLst>
              <a:ext uri="{FF2B5EF4-FFF2-40B4-BE49-F238E27FC236}">
                <a16:creationId xmlns:a16="http://schemas.microsoft.com/office/drawing/2014/main" id="{2A6E90AF-4DC9-402C-922E-60F4440A9C62}"/>
              </a:ext>
            </a:extLst>
          </p:cNvPr>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0B96652-8FE1-46A3-8DEE-4CF8B0BC2B5A}"/>
              </a:ext>
            </a:extLst>
          </p:cNvPr>
          <p:cNvSpPr>
            <a:spLocks noGrp="1"/>
          </p:cNvSpPr>
          <p:nvPr>
            <p:ph type="dt" sz="half" idx="10"/>
          </p:nvPr>
        </p:nvSpPr>
        <p:spPr/>
        <p:txBody>
          <a:bodyPr/>
          <a:lstStyle/>
          <a:p>
            <a:fld id="{83CE5068-6317-4D2D-8637-E966A9CC4AC9}" type="datetimeFigureOut">
              <a:rPr lang="en-US" smtClean="0"/>
              <a:t>1/18/2024</a:t>
            </a:fld>
            <a:endParaRPr lang="en-US"/>
          </a:p>
        </p:txBody>
      </p:sp>
      <p:sp>
        <p:nvSpPr>
          <p:cNvPr id="5" name="Footer Placeholder 4">
            <a:extLst>
              <a:ext uri="{FF2B5EF4-FFF2-40B4-BE49-F238E27FC236}">
                <a16:creationId xmlns:a16="http://schemas.microsoft.com/office/drawing/2014/main" id="{D64A62B7-2B5E-489F-8EB6-15F1759B37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C5747B-AAA7-4A73-B7E6-D5EBC848A9C7}"/>
              </a:ext>
            </a:extLst>
          </p:cNvPr>
          <p:cNvSpPr>
            <a:spLocks noGrp="1"/>
          </p:cNvSpPr>
          <p:nvPr>
            <p:ph type="sldNum" sz="quarter" idx="12"/>
          </p:nvPr>
        </p:nvSpPr>
        <p:spPr/>
        <p:txBody>
          <a:bodyPr/>
          <a:lstStyle/>
          <a:p>
            <a:fld id="{61832C08-1DB3-43CF-9C36-E62202276E05}" type="slidenum">
              <a:rPr lang="en-US" smtClean="0"/>
              <a:t>‹#›</a:t>
            </a:fld>
            <a:endParaRPr lang="en-US"/>
          </a:p>
        </p:txBody>
      </p:sp>
    </p:spTree>
    <p:extLst>
      <p:ext uri="{BB962C8B-B14F-4D97-AF65-F5344CB8AC3E}">
        <p14:creationId xmlns:p14="http://schemas.microsoft.com/office/powerpoint/2010/main" val="2623442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D651C-7E86-43BC-947E-471080A2FB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11A3FFA-48DC-400F-BE6A-9A301CCC918A}"/>
              </a:ext>
            </a:extLst>
          </p:cNvPr>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C8B404-F05B-4D37-A224-1F8A3F264387}"/>
              </a:ext>
            </a:extLst>
          </p:cNvPr>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83BF7DA-656D-41AB-B21B-A61535D2774A}"/>
              </a:ext>
            </a:extLst>
          </p:cNvPr>
          <p:cNvSpPr>
            <a:spLocks noGrp="1"/>
          </p:cNvSpPr>
          <p:nvPr>
            <p:ph type="dt" sz="half" idx="10"/>
          </p:nvPr>
        </p:nvSpPr>
        <p:spPr/>
        <p:txBody>
          <a:bodyPr/>
          <a:lstStyle/>
          <a:p>
            <a:fld id="{83CE5068-6317-4D2D-8637-E966A9CC4AC9}" type="datetimeFigureOut">
              <a:rPr lang="en-US" smtClean="0"/>
              <a:t>1/18/2024</a:t>
            </a:fld>
            <a:endParaRPr lang="en-US"/>
          </a:p>
        </p:txBody>
      </p:sp>
      <p:sp>
        <p:nvSpPr>
          <p:cNvPr id="6" name="Footer Placeholder 5">
            <a:extLst>
              <a:ext uri="{FF2B5EF4-FFF2-40B4-BE49-F238E27FC236}">
                <a16:creationId xmlns:a16="http://schemas.microsoft.com/office/drawing/2014/main" id="{55F89B6D-1AF6-4930-A0B7-5493B06492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C39D79-0CA9-4D50-B920-2DD73A7600D4}"/>
              </a:ext>
            </a:extLst>
          </p:cNvPr>
          <p:cNvSpPr>
            <a:spLocks noGrp="1"/>
          </p:cNvSpPr>
          <p:nvPr>
            <p:ph type="sldNum" sz="quarter" idx="12"/>
          </p:nvPr>
        </p:nvSpPr>
        <p:spPr/>
        <p:txBody>
          <a:bodyPr/>
          <a:lstStyle/>
          <a:p>
            <a:fld id="{61832C08-1DB3-43CF-9C36-E62202276E05}" type="slidenum">
              <a:rPr lang="en-US" smtClean="0"/>
              <a:t>‹#›</a:t>
            </a:fld>
            <a:endParaRPr lang="en-US"/>
          </a:p>
        </p:txBody>
      </p:sp>
    </p:spTree>
    <p:extLst>
      <p:ext uri="{BB962C8B-B14F-4D97-AF65-F5344CB8AC3E}">
        <p14:creationId xmlns:p14="http://schemas.microsoft.com/office/powerpoint/2010/main" val="1745619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4A96F-E92F-4C23-843F-341AF86FCEBA}"/>
              </a:ext>
            </a:extLst>
          </p:cNvPr>
          <p:cNvSpPr>
            <a:spLocks noGrp="1"/>
          </p:cNvSpPr>
          <p:nvPr>
            <p:ph type="title"/>
          </p:nvPr>
        </p:nvSpPr>
        <p:spPr>
          <a:xfrm>
            <a:off x="472381" y="527404"/>
            <a:ext cx="5915025" cy="1914702"/>
          </a:xfrm>
        </p:spPr>
        <p:txBody>
          <a:bodyPr/>
          <a:lstStyle/>
          <a:p>
            <a:r>
              <a:rPr lang="en-US"/>
              <a:t>Click to edit Master title style</a:t>
            </a:r>
          </a:p>
        </p:txBody>
      </p:sp>
      <p:sp>
        <p:nvSpPr>
          <p:cNvPr id="3" name="Text Placeholder 2">
            <a:extLst>
              <a:ext uri="{FF2B5EF4-FFF2-40B4-BE49-F238E27FC236}">
                <a16:creationId xmlns:a16="http://schemas.microsoft.com/office/drawing/2014/main" id="{6E15A131-6208-4BAD-B0EE-62EF456E8254}"/>
              </a:ext>
            </a:extLst>
          </p:cNvPr>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4" name="Content Placeholder 3">
            <a:extLst>
              <a:ext uri="{FF2B5EF4-FFF2-40B4-BE49-F238E27FC236}">
                <a16:creationId xmlns:a16="http://schemas.microsoft.com/office/drawing/2014/main" id="{7200E003-8A72-4F25-B6A6-60467B546C60}"/>
              </a:ext>
            </a:extLst>
          </p:cNvPr>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12DE488-2D9B-480E-9E9C-447C167484DC}"/>
              </a:ext>
            </a:extLst>
          </p:cNvPr>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6" name="Content Placeholder 5">
            <a:extLst>
              <a:ext uri="{FF2B5EF4-FFF2-40B4-BE49-F238E27FC236}">
                <a16:creationId xmlns:a16="http://schemas.microsoft.com/office/drawing/2014/main" id="{17489622-8194-4520-8E9C-845E3F17EE4D}"/>
              </a:ext>
            </a:extLst>
          </p:cNvPr>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F38423-7A23-40CB-B52E-9D0CBC0AC411}"/>
              </a:ext>
            </a:extLst>
          </p:cNvPr>
          <p:cNvSpPr>
            <a:spLocks noGrp="1"/>
          </p:cNvSpPr>
          <p:nvPr>
            <p:ph type="dt" sz="half" idx="10"/>
          </p:nvPr>
        </p:nvSpPr>
        <p:spPr/>
        <p:txBody>
          <a:bodyPr/>
          <a:lstStyle/>
          <a:p>
            <a:fld id="{83CE5068-6317-4D2D-8637-E966A9CC4AC9}" type="datetimeFigureOut">
              <a:rPr lang="en-US" smtClean="0"/>
              <a:t>1/18/2024</a:t>
            </a:fld>
            <a:endParaRPr lang="en-US"/>
          </a:p>
        </p:txBody>
      </p:sp>
      <p:sp>
        <p:nvSpPr>
          <p:cNvPr id="8" name="Footer Placeholder 7">
            <a:extLst>
              <a:ext uri="{FF2B5EF4-FFF2-40B4-BE49-F238E27FC236}">
                <a16:creationId xmlns:a16="http://schemas.microsoft.com/office/drawing/2014/main" id="{33AA716F-F67D-478A-9866-76135BA37D3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859EDED-6883-4AE0-BC70-7DEFB55851E8}"/>
              </a:ext>
            </a:extLst>
          </p:cNvPr>
          <p:cNvSpPr>
            <a:spLocks noGrp="1"/>
          </p:cNvSpPr>
          <p:nvPr>
            <p:ph type="sldNum" sz="quarter" idx="12"/>
          </p:nvPr>
        </p:nvSpPr>
        <p:spPr/>
        <p:txBody>
          <a:bodyPr/>
          <a:lstStyle/>
          <a:p>
            <a:fld id="{61832C08-1DB3-43CF-9C36-E62202276E05}" type="slidenum">
              <a:rPr lang="en-US" smtClean="0"/>
              <a:t>‹#›</a:t>
            </a:fld>
            <a:endParaRPr lang="en-US"/>
          </a:p>
        </p:txBody>
      </p:sp>
    </p:spTree>
    <p:extLst>
      <p:ext uri="{BB962C8B-B14F-4D97-AF65-F5344CB8AC3E}">
        <p14:creationId xmlns:p14="http://schemas.microsoft.com/office/powerpoint/2010/main" val="3199618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E9DEB-82D9-409E-B1E0-56498FBA83C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1A8B372-2CD3-4222-BAF8-40C851FB154C}"/>
              </a:ext>
            </a:extLst>
          </p:cNvPr>
          <p:cNvSpPr>
            <a:spLocks noGrp="1"/>
          </p:cNvSpPr>
          <p:nvPr>
            <p:ph type="dt" sz="half" idx="10"/>
          </p:nvPr>
        </p:nvSpPr>
        <p:spPr/>
        <p:txBody>
          <a:bodyPr/>
          <a:lstStyle/>
          <a:p>
            <a:fld id="{83CE5068-6317-4D2D-8637-E966A9CC4AC9}" type="datetimeFigureOut">
              <a:rPr lang="en-US" smtClean="0"/>
              <a:t>1/18/2024</a:t>
            </a:fld>
            <a:endParaRPr lang="en-US"/>
          </a:p>
        </p:txBody>
      </p:sp>
      <p:sp>
        <p:nvSpPr>
          <p:cNvPr id="4" name="Footer Placeholder 3">
            <a:extLst>
              <a:ext uri="{FF2B5EF4-FFF2-40B4-BE49-F238E27FC236}">
                <a16:creationId xmlns:a16="http://schemas.microsoft.com/office/drawing/2014/main" id="{8ED776CF-FA3F-47EF-8E8B-C745078F668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82E7BC0-8E13-4F01-ABE7-0CF77B7B04E0}"/>
              </a:ext>
            </a:extLst>
          </p:cNvPr>
          <p:cNvSpPr>
            <a:spLocks noGrp="1"/>
          </p:cNvSpPr>
          <p:nvPr>
            <p:ph type="sldNum" sz="quarter" idx="12"/>
          </p:nvPr>
        </p:nvSpPr>
        <p:spPr/>
        <p:txBody>
          <a:bodyPr/>
          <a:lstStyle/>
          <a:p>
            <a:fld id="{61832C08-1DB3-43CF-9C36-E62202276E05}" type="slidenum">
              <a:rPr lang="en-US" smtClean="0"/>
              <a:t>‹#›</a:t>
            </a:fld>
            <a:endParaRPr lang="en-US"/>
          </a:p>
        </p:txBody>
      </p:sp>
    </p:spTree>
    <p:extLst>
      <p:ext uri="{BB962C8B-B14F-4D97-AF65-F5344CB8AC3E}">
        <p14:creationId xmlns:p14="http://schemas.microsoft.com/office/powerpoint/2010/main" val="767290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1BDC08-6C00-4BDA-B142-977B03B91EA8}"/>
              </a:ext>
            </a:extLst>
          </p:cNvPr>
          <p:cNvSpPr>
            <a:spLocks noGrp="1"/>
          </p:cNvSpPr>
          <p:nvPr>
            <p:ph type="dt" sz="half" idx="10"/>
          </p:nvPr>
        </p:nvSpPr>
        <p:spPr/>
        <p:txBody>
          <a:bodyPr/>
          <a:lstStyle/>
          <a:p>
            <a:fld id="{83CE5068-6317-4D2D-8637-E966A9CC4AC9}" type="datetimeFigureOut">
              <a:rPr lang="en-US" smtClean="0"/>
              <a:t>1/18/2024</a:t>
            </a:fld>
            <a:endParaRPr lang="en-US"/>
          </a:p>
        </p:txBody>
      </p:sp>
      <p:sp>
        <p:nvSpPr>
          <p:cNvPr id="3" name="Footer Placeholder 2">
            <a:extLst>
              <a:ext uri="{FF2B5EF4-FFF2-40B4-BE49-F238E27FC236}">
                <a16:creationId xmlns:a16="http://schemas.microsoft.com/office/drawing/2014/main" id="{8567879A-9134-4915-9187-C703A1615B9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48870DD-EA1B-4D35-BF85-E6ED3812CC08}"/>
              </a:ext>
            </a:extLst>
          </p:cNvPr>
          <p:cNvSpPr>
            <a:spLocks noGrp="1"/>
          </p:cNvSpPr>
          <p:nvPr>
            <p:ph type="sldNum" sz="quarter" idx="12"/>
          </p:nvPr>
        </p:nvSpPr>
        <p:spPr/>
        <p:txBody>
          <a:bodyPr/>
          <a:lstStyle/>
          <a:p>
            <a:fld id="{61832C08-1DB3-43CF-9C36-E62202276E05}" type="slidenum">
              <a:rPr lang="en-US" smtClean="0"/>
              <a:t>‹#›</a:t>
            </a:fld>
            <a:endParaRPr lang="en-US"/>
          </a:p>
        </p:txBody>
      </p:sp>
    </p:spTree>
    <p:extLst>
      <p:ext uri="{BB962C8B-B14F-4D97-AF65-F5344CB8AC3E}">
        <p14:creationId xmlns:p14="http://schemas.microsoft.com/office/powerpoint/2010/main" val="1199314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923E2-A796-4CAE-8257-6D30D1B401ED}"/>
              </a:ext>
            </a:extLst>
          </p:cNvPr>
          <p:cNvSpPr>
            <a:spLocks noGrp="1"/>
          </p:cNvSpPr>
          <p:nvPr>
            <p:ph type="title"/>
          </p:nvPr>
        </p:nvSpPr>
        <p:spPr>
          <a:xfrm>
            <a:off x="472381" y="660400"/>
            <a:ext cx="2211883" cy="2311400"/>
          </a:xfrm>
        </p:spPr>
        <p:txBody>
          <a:bodyPr anchor="b"/>
          <a:lstStyle>
            <a:lvl1pPr>
              <a:defRPr sz="1800"/>
            </a:lvl1pPr>
          </a:lstStyle>
          <a:p>
            <a:r>
              <a:rPr lang="en-US"/>
              <a:t>Click to edit Master title style</a:t>
            </a:r>
          </a:p>
        </p:txBody>
      </p:sp>
      <p:sp>
        <p:nvSpPr>
          <p:cNvPr id="3" name="Content Placeholder 2">
            <a:extLst>
              <a:ext uri="{FF2B5EF4-FFF2-40B4-BE49-F238E27FC236}">
                <a16:creationId xmlns:a16="http://schemas.microsoft.com/office/drawing/2014/main" id="{B250D642-610E-4DA0-A90D-3A716284533E}"/>
              </a:ext>
            </a:extLst>
          </p:cNvPr>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D2EAA93-C32A-485F-A455-B12FD7331B2D}"/>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a:extLst>
              <a:ext uri="{FF2B5EF4-FFF2-40B4-BE49-F238E27FC236}">
                <a16:creationId xmlns:a16="http://schemas.microsoft.com/office/drawing/2014/main" id="{5857B38D-E80F-47D1-9428-406DE8853A01}"/>
              </a:ext>
            </a:extLst>
          </p:cNvPr>
          <p:cNvSpPr>
            <a:spLocks noGrp="1"/>
          </p:cNvSpPr>
          <p:nvPr>
            <p:ph type="dt" sz="half" idx="10"/>
          </p:nvPr>
        </p:nvSpPr>
        <p:spPr/>
        <p:txBody>
          <a:bodyPr/>
          <a:lstStyle/>
          <a:p>
            <a:fld id="{83CE5068-6317-4D2D-8637-E966A9CC4AC9}" type="datetimeFigureOut">
              <a:rPr lang="en-US" smtClean="0"/>
              <a:t>1/18/2024</a:t>
            </a:fld>
            <a:endParaRPr lang="en-US"/>
          </a:p>
        </p:txBody>
      </p:sp>
      <p:sp>
        <p:nvSpPr>
          <p:cNvPr id="6" name="Footer Placeholder 5">
            <a:extLst>
              <a:ext uri="{FF2B5EF4-FFF2-40B4-BE49-F238E27FC236}">
                <a16:creationId xmlns:a16="http://schemas.microsoft.com/office/drawing/2014/main" id="{9F9A25D7-0C7D-45B0-B958-0CA6C1C403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840066-E941-4AB8-B2D1-A15C862583A8}"/>
              </a:ext>
            </a:extLst>
          </p:cNvPr>
          <p:cNvSpPr>
            <a:spLocks noGrp="1"/>
          </p:cNvSpPr>
          <p:nvPr>
            <p:ph type="sldNum" sz="quarter" idx="12"/>
          </p:nvPr>
        </p:nvSpPr>
        <p:spPr/>
        <p:txBody>
          <a:bodyPr/>
          <a:lstStyle/>
          <a:p>
            <a:fld id="{61832C08-1DB3-43CF-9C36-E62202276E05}" type="slidenum">
              <a:rPr lang="en-US" smtClean="0"/>
              <a:t>‹#›</a:t>
            </a:fld>
            <a:endParaRPr lang="en-US"/>
          </a:p>
        </p:txBody>
      </p:sp>
    </p:spTree>
    <p:extLst>
      <p:ext uri="{BB962C8B-B14F-4D97-AF65-F5344CB8AC3E}">
        <p14:creationId xmlns:p14="http://schemas.microsoft.com/office/powerpoint/2010/main" val="1425530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668E5-D062-43A9-80AB-BAB3BCD7282A}"/>
              </a:ext>
            </a:extLst>
          </p:cNvPr>
          <p:cNvSpPr>
            <a:spLocks noGrp="1"/>
          </p:cNvSpPr>
          <p:nvPr>
            <p:ph type="title"/>
          </p:nvPr>
        </p:nvSpPr>
        <p:spPr>
          <a:xfrm>
            <a:off x="472381" y="660400"/>
            <a:ext cx="2211883" cy="2311400"/>
          </a:xfrm>
        </p:spPr>
        <p:txBody>
          <a:bodyPr anchor="b"/>
          <a:lstStyle>
            <a:lvl1pPr>
              <a:defRPr sz="1800"/>
            </a:lvl1pPr>
          </a:lstStyle>
          <a:p>
            <a:r>
              <a:rPr lang="en-US"/>
              <a:t>Click to edit Master title style</a:t>
            </a:r>
          </a:p>
        </p:txBody>
      </p:sp>
      <p:sp>
        <p:nvSpPr>
          <p:cNvPr id="3" name="Picture Placeholder 2">
            <a:extLst>
              <a:ext uri="{FF2B5EF4-FFF2-40B4-BE49-F238E27FC236}">
                <a16:creationId xmlns:a16="http://schemas.microsoft.com/office/drawing/2014/main" id="{8C5A96D2-72FB-4718-A866-BB9D3C55FFF1}"/>
              </a:ext>
            </a:extLst>
          </p:cNvPr>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lang="en-US"/>
          </a:p>
        </p:txBody>
      </p:sp>
      <p:sp>
        <p:nvSpPr>
          <p:cNvPr id="4" name="Text Placeholder 3">
            <a:extLst>
              <a:ext uri="{FF2B5EF4-FFF2-40B4-BE49-F238E27FC236}">
                <a16:creationId xmlns:a16="http://schemas.microsoft.com/office/drawing/2014/main" id="{A2798FA8-431B-4F89-92C6-0FD3E29884ED}"/>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a:extLst>
              <a:ext uri="{FF2B5EF4-FFF2-40B4-BE49-F238E27FC236}">
                <a16:creationId xmlns:a16="http://schemas.microsoft.com/office/drawing/2014/main" id="{12A5B1C1-590B-4838-B94C-1BEF7A876127}"/>
              </a:ext>
            </a:extLst>
          </p:cNvPr>
          <p:cNvSpPr>
            <a:spLocks noGrp="1"/>
          </p:cNvSpPr>
          <p:nvPr>
            <p:ph type="dt" sz="half" idx="10"/>
          </p:nvPr>
        </p:nvSpPr>
        <p:spPr/>
        <p:txBody>
          <a:bodyPr/>
          <a:lstStyle/>
          <a:p>
            <a:fld id="{83CE5068-6317-4D2D-8637-E966A9CC4AC9}" type="datetimeFigureOut">
              <a:rPr lang="en-US" smtClean="0"/>
              <a:t>1/18/2024</a:t>
            </a:fld>
            <a:endParaRPr lang="en-US"/>
          </a:p>
        </p:txBody>
      </p:sp>
      <p:sp>
        <p:nvSpPr>
          <p:cNvPr id="6" name="Footer Placeholder 5">
            <a:extLst>
              <a:ext uri="{FF2B5EF4-FFF2-40B4-BE49-F238E27FC236}">
                <a16:creationId xmlns:a16="http://schemas.microsoft.com/office/drawing/2014/main" id="{1C0F5F18-46F7-4DBF-8866-0A000C6EFF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AEDAF4-7BCA-4A5B-A783-ADDB8783D071}"/>
              </a:ext>
            </a:extLst>
          </p:cNvPr>
          <p:cNvSpPr>
            <a:spLocks noGrp="1"/>
          </p:cNvSpPr>
          <p:nvPr>
            <p:ph type="sldNum" sz="quarter" idx="12"/>
          </p:nvPr>
        </p:nvSpPr>
        <p:spPr/>
        <p:txBody>
          <a:bodyPr/>
          <a:lstStyle/>
          <a:p>
            <a:fld id="{61832C08-1DB3-43CF-9C36-E62202276E05}" type="slidenum">
              <a:rPr lang="en-US" smtClean="0"/>
              <a:t>‹#›</a:t>
            </a:fld>
            <a:endParaRPr lang="en-US"/>
          </a:p>
        </p:txBody>
      </p:sp>
    </p:spTree>
    <p:extLst>
      <p:ext uri="{BB962C8B-B14F-4D97-AF65-F5344CB8AC3E}">
        <p14:creationId xmlns:p14="http://schemas.microsoft.com/office/powerpoint/2010/main" val="824233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0383EB-0A64-45B8-9315-B6E55FBC638C}"/>
              </a:ext>
            </a:extLst>
          </p:cNvPr>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FEFB502-933D-4043-8182-BE0CD53C9903}"/>
              </a:ext>
            </a:extLst>
          </p:cNvPr>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B99131-0C25-4C8D-ABCE-CFC88144A73A}"/>
              </a:ext>
            </a:extLst>
          </p:cNvPr>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83CE5068-6317-4D2D-8637-E966A9CC4AC9}" type="datetimeFigureOut">
              <a:rPr lang="en-US" smtClean="0"/>
              <a:t>1/18/2024</a:t>
            </a:fld>
            <a:endParaRPr lang="en-US"/>
          </a:p>
        </p:txBody>
      </p:sp>
      <p:sp>
        <p:nvSpPr>
          <p:cNvPr id="5" name="Footer Placeholder 4">
            <a:extLst>
              <a:ext uri="{FF2B5EF4-FFF2-40B4-BE49-F238E27FC236}">
                <a16:creationId xmlns:a16="http://schemas.microsoft.com/office/drawing/2014/main" id="{139C934F-1AA7-4C85-8A35-09E5C897D671}"/>
              </a:ext>
            </a:extLst>
          </p:cNvPr>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B31AB61-8227-4883-A7EC-3FFF3851264E}"/>
              </a:ext>
            </a:extLst>
          </p:cNvPr>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61832C08-1DB3-43CF-9C36-E62202276E05}" type="slidenum">
              <a:rPr lang="en-US" smtClean="0"/>
              <a:t>‹#›</a:t>
            </a:fld>
            <a:endParaRPr lang="en-US"/>
          </a:p>
        </p:txBody>
      </p:sp>
    </p:spTree>
    <p:extLst>
      <p:ext uri="{BB962C8B-B14F-4D97-AF65-F5344CB8AC3E}">
        <p14:creationId xmlns:p14="http://schemas.microsoft.com/office/powerpoint/2010/main" val="3666743316"/>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514350"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v.me/en/" TargetMode="External"/><Relationship Id="rId1" Type="http://schemas.openxmlformats.org/officeDocument/2006/relationships/slideLayout" Target="../slideLayouts/slideLayout2.xml"/><Relationship Id="rId5" Type="http://schemas.openxmlformats.org/officeDocument/2006/relationships/hyperlink" Target="https://liv.me/charges"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 name="Table 6">
            <a:extLst>
              <a:ext uri="{FF2B5EF4-FFF2-40B4-BE49-F238E27FC236}">
                <a16:creationId xmlns:a16="http://schemas.microsoft.com/office/drawing/2014/main" id="{AD39975D-5713-43F4-8FB6-70C06ED6C691}"/>
              </a:ext>
            </a:extLst>
          </p:cNvPr>
          <p:cNvGraphicFramePr>
            <a:graphicFrameLocks noGrp="1"/>
          </p:cNvGraphicFramePr>
          <p:nvPr>
            <p:extLst>
              <p:ext uri="{D42A27DB-BD31-4B8C-83A1-F6EECF244321}">
                <p14:modId xmlns:p14="http://schemas.microsoft.com/office/powerpoint/2010/main" val="3694032870"/>
              </p:ext>
            </p:extLst>
          </p:nvPr>
        </p:nvGraphicFramePr>
        <p:xfrm>
          <a:off x="251417" y="4773475"/>
          <a:ext cx="6303946" cy="1987015"/>
        </p:xfrm>
        <a:graphic>
          <a:graphicData uri="http://schemas.openxmlformats.org/drawingml/2006/table">
            <a:tbl>
              <a:tblPr firstRow="1" bandRow="1">
                <a:tableStyleId>{5940675A-B579-460E-94D1-54222C63F5DA}</a:tableStyleId>
              </a:tblPr>
              <a:tblGrid>
                <a:gridCol w="3923976">
                  <a:extLst>
                    <a:ext uri="{9D8B030D-6E8A-4147-A177-3AD203B41FA5}">
                      <a16:colId xmlns:a16="http://schemas.microsoft.com/office/drawing/2014/main" val="1151803942"/>
                    </a:ext>
                  </a:extLst>
                </a:gridCol>
                <a:gridCol w="2379970">
                  <a:extLst>
                    <a:ext uri="{9D8B030D-6E8A-4147-A177-3AD203B41FA5}">
                      <a16:colId xmlns:a16="http://schemas.microsoft.com/office/drawing/2014/main" val="1538782593"/>
                    </a:ext>
                  </a:extLst>
                </a:gridCol>
              </a:tblGrid>
              <a:tr h="337687">
                <a:tc>
                  <a:txBody>
                    <a:bodyPr/>
                    <a:lstStyle/>
                    <a:p>
                      <a:pPr marL="0" marR="0" lvl="0" indent="0" algn="ctr" rtl="1">
                        <a:lnSpc>
                          <a:spcPct val="107000"/>
                        </a:lnSpc>
                        <a:spcBef>
                          <a:spcPts val="0"/>
                        </a:spcBef>
                        <a:spcAft>
                          <a:spcPts val="0"/>
                        </a:spcAft>
                        <a:buFont typeface="Arial" panose="020B0604020202020204" pitchFamily="34" charset="0"/>
                        <a:buNone/>
                      </a:pPr>
                      <a:r>
                        <a:rPr lang="ar-SA" sz="1000" kern="1200" dirty="0">
                          <a:solidFill>
                            <a:schemeClr val="tx1"/>
                          </a:solidFill>
                          <a:effectLst/>
                          <a:latin typeface="Dubai Light" panose="020B0303030403030204" pitchFamily="34" charset="-78"/>
                          <a:ea typeface="+mn-ea"/>
                          <a:cs typeface="Dubai Light" panose="020B0303030403030204" pitchFamily="34" charset="-78"/>
                        </a:rPr>
                        <a:t>يصل إلى </a:t>
                      </a:r>
                      <a:r>
                        <a:rPr lang="en-US" sz="1000" kern="1200" dirty="0">
                          <a:solidFill>
                            <a:schemeClr val="tx1"/>
                          </a:solidFill>
                          <a:effectLst/>
                          <a:latin typeface="Dubai Light" panose="020B0303030403030204" pitchFamily="34" charset="-78"/>
                          <a:ea typeface="+mn-ea"/>
                          <a:cs typeface="Dubai Light" panose="020B0303030403030204" pitchFamily="34" charset="-78"/>
                        </a:rPr>
                        <a:t>3</a:t>
                      </a:r>
                      <a:r>
                        <a:rPr lang="ar-SA" sz="1000" kern="1200" dirty="0">
                          <a:solidFill>
                            <a:schemeClr val="tx1"/>
                          </a:solidFill>
                          <a:effectLst/>
                          <a:latin typeface="Dubai Light" panose="020B0303030403030204" pitchFamily="34" charset="-78"/>
                          <a:ea typeface="+mn-ea"/>
                          <a:cs typeface="Dubai Light" panose="020B0303030403030204" pitchFamily="34" charset="-78"/>
                        </a:rPr>
                        <a:t>% سنويًا (مع </a:t>
                      </a:r>
                      <a:r>
                        <a:rPr lang="ar-AE" sz="1000" kern="1200" dirty="0">
                          <a:solidFill>
                            <a:schemeClr val="tx1"/>
                          </a:solidFill>
                          <a:effectLst/>
                          <a:latin typeface="Dubai Light" panose="020B0303030403030204" pitchFamily="34" charset="-78"/>
                          <a:ea typeface="+mn-ea"/>
                          <a:cs typeface="Dubai Light" panose="020B0303030403030204" pitchFamily="34" charset="-78"/>
                        </a:rPr>
                        <a:t>باقة مضاعفة المكافآت</a:t>
                      </a:r>
                      <a:r>
                        <a:rPr lang="ar-SA" sz="1000" kern="1200" dirty="0">
                          <a:solidFill>
                            <a:schemeClr val="tx1"/>
                          </a:solidFill>
                          <a:effectLst/>
                          <a:latin typeface="Dubai Light" panose="020B0303030403030204" pitchFamily="34" charset="-78"/>
                          <a:ea typeface="+mn-ea"/>
                          <a:cs typeface="Dubai Light" panose="020B0303030403030204" pitchFamily="34" charset="-78"/>
                        </a:rPr>
                        <a:t>)</a:t>
                      </a:r>
                      <a:endParaRPr lang="en-US" sz="1000" dirty="0">
                        <a:effectLst/>
                        <a:latin typeface="Dubai Light" panose="020B0303030403030204" pitchFamily="34" charset="-78"/>
                        <a:ea typeface="Calibri" panose="020F0502020204030204" pitchFamily="34" charset="0"/>
                        <a:cs typeface="Dubai Light" panose="020B0303030403030204" pitchFamily="34" charset="-78"/>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257175" lvl="1" indent="0" algn="ctr" rtl="1">
                        <a:buFont typeface="Arial" panose="020B0604020202020204" pitchFamily="34" charset="0"/>
                        <a:buNone/>
                      </a:pPr>
                      <a:r>
                        <a:rPr lang="ar-SA" sz="1000" b="0" kern="1200" dirty="0">
                          <a:solidFill>
                            <a:schemeClr val="tx1"/>
                          </a:solidFill>
                          <a:effectLst/>
                          <a:latin typeface="Dubai Light" panose="020B0303030403030204" pitchFamily="34" charset="-78"/>
                          <a:ea typeface="+mn-ea"/>
                          <a:cs typeface="Dubai Light" panose="020B0303030403030204" pitchFamily="34" charset="-78"/>
                        </a:rPr>
                        <a:t>سعر الفائدة</a:t>
                      </a:r>
                      <a:endParaRPr lang="en-US" sz="1000" b="0" kern="1200" dirty="0">
                        <a:solidFill>
                          <a:schemeClr val="tx1"/>
                        </a:solidFill>
                        <a:effectLst/>
                        <a:latin typeface="Dubai Light" panose="020B0303030403030204" pitchFamily="34" charset="-78"/>
                        <a:ea typeface="+mn-ea"/>
                        <a:cs typeface="Dubai Light" panose="020B0303030403030204" pitchFamily="34" charset="-78"/>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911975631"/>
                  </a:ext>
                </a:extLst>
              </a:tr>
              <a:tr h="566928">
                <a:tc>
                  <a:txBody>
                    <a:bodyPr/>
                    <a:lstStyle/>
                    <a:p>
                      <a:pPr marL="0" marR="0" lvl="0" indent="0" algn="r" rtl="1">
                        <a:lnSpc>
                          <a:spcPct val="107000"/>
                        </a:lnSpc>
                        <a:spcBef>
                          <a:spcPts val="0"/>
                        </a:spcBef>
                        <a:spcAft>
                          <a:spcPts val="800"/>
                        </a:spcAft>
                        <a:buFont typeface="Arial" panose="020B0604020202020204" pitchFamily="34" charset="0"/>
                        <a:buNone/>
                        <a:tabLst>
                          <a:tab pos="457200" algn="l"/>
                        </a:tabLst>
                      </a:pPr>
                      <a:r>
                        <a:rPr lang="ar-AE" sz="1000" dirty="0">
                          <a:effectLst/>
                          <a:latin typeface="Dubai Light" panose="020B0303030403030204" pitchFamily="34" charset="-78"/>
                          <a:ea typeface="Calibri" panose="020F0502020204030204" pitchFamily="34" charset="0"/>
                          <a:cs typeface="Dubai Light" panose="020B0303030403030204" pitchFamily="34" charset="-78"/>
                        </a:rPr>
                        <a:t>مجاناً للمرة الاولى، بعد ذلك 20 درهم إماراتي شاملة ضريبة القيمة المضافة </a:t>
                      </a:r>
                      <a:endParaRPr lang="en-US" sz="1000" dirty="0">
                        <a:effectLst/>
                        <a:latin typeface="Dubai Light" panose="020B0303030403030204" pitchFamily="34" charset="-78"/>
                        <a:ea typeface="Calibri" panose="020F0502020204030204" pitchFamily="34" charset="0"/>
                        <a:cs typeface="Dubai Light" panose="020B0303030403030204" pitchFamily="34" charset="-78"/>
                      </a:endParaRPr>
                    </a:p>
                  </a:txBody>
                  <a:tcPr marL="68580" marR="6858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685800" marR="0" lvl="0" indent="0" algn="r" rtl="1">
                        <a:lnSpc>
                          <a:spcPct val="107000"/>
                        </a:lnSpc>
                        <a:spcBef>
                          <a:spcPts val="0"/>
                        </a:spcBef>
                        <a:spcAft>
                          <a:spcPts val="800"/>
                        </a:spcAft>
                        <a:buFont typeface="Arial" panose="020B0604020202020204" pitchFamily="34" charset="0"/>
                        <a:buNone/>
                      </a:pPr>
                      <a:r>
                        <a:rPr lang="ar-SA" sz="1000" b="0" dirty="0">
                          <a:effectLst/>
                          <a:latin typeface="Dubai Light" panose="020B0303030403030204" pitchFamily="34" charset="-78"/>
                          <a:ea typeface="Calibri" panose="020F0502020204030204" pitchFamily="34" charset="0"/>
                          <a:cs typeface="Dubai Light" panose="020B0303030403030204" pitchFamily="34" charset="-78"/>
                        </a:rPr>
                        <a:t>رسوم إصدار دفتر شيكات</a:t>
                      </a:r>
                      <a:endParaRPr lang="en-US" sz="1000" b="0" dirty="0">
                        <a:effectLst/>
                        <a:latin typeface="Dubai Light" panose="020B0303030403030204" pitchFamily="34" charset="-78"/>
                        <a:ea typeface="Calibri" panose="020F0502020204030204" pitchFamily="34" charset="0"/>
                        <a:cs typeface="Dubai Light" panose="020B0303030403030204" pitchFamily="34" charset="-78"/>
                      </a:endParaRPr>
                    </a:p>
                  </a:txBody>
                  <a:tcPr marL="68580" marR="6858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976998332"/>
                  </a:ext>
                </a:extLst>
              </a:tr>
              <a:tr h="515472">
                <a:tc>
                  <a:txBody>
                    <a:bodyPr/>
                    <a:lstStyle/>
                    <a:p>
                      <a:pPr marL="0" marR="0" lvl="0" indent="0" algn="r" rtl="1">
                        <a:lnSpc>
                          <a:spcPct val="107000"/>
                        </a:lnSpc>
                        <a:spcBef>
                          <a:spcPts val="0"/>
                        </a:spcBef>
                        <a:spcAft>
                          <a:spcPts val="800"/>
                        </a:spcAft>
                        <a:buFont typeface="Arial" panose="020B0604020202020204" pitchFamily="34" charset="0"/>
                        <a:buNone/>
                        <a:tabLst>
                          <a:tab pos="457200" algn="l"/>
                        </a:tabLst>
                      </a:pPr>
                      <a:r>
                        <a:rPr lang="ar-AE" sz="1000" dirty="0">
                          <a:effectLst/>
                          <a:latin typeface="Dubai Light" panose="020B0303030403030204" pitchFamily="34" charset="-78"/>
                          <a:ea typeface="Calibri" panose="020F0502020204030204" pitchFamily="34" charset="0"/>
                          <a:cs typeface="Dubai Light" panose="020B0303030403030204" pitchFamily="34" charset="-78"/>
                        </a:rPr>
                        <a:t>100 درهم إماراتي شاملة ضريبة القيمة المضافة</a:t>
                      </a:r>
                      <a:endParaRPr lang="en-US" sz="1000" dirty="0">
                        <a:effectLst/>
                        <a:latin typeface="Dubai Light" panose="020B0303030403030204" pitchFamily="34" charset="-78"/>
                        <a:ea typeface="Calibri" panose="020F0502020204030204" pitchFamily="34" charset="0"/>
                        <a:cs typeface="Dubai Light" panose="020B0303030403030204" pitchFamily="34" charset="-78"/>
                      </a:endParaRPr>
                    </a:p>
                  </a:txBody>
                  <a:tcPr marL="68580" marR="6858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685800" marR="0" lvl="0" indent="0" algn="r" rtl="1">
                        <a:lnSpc>
                          <a:spcPct val="107000"/>
                        </a:lnSpc>
                        <a:spcBef>
                          <a:spcPts val="0"/>
                        </a:spcBef>
                        <a:spcAft>
                          <a:spcPts val="800"/>
                        </a:spcAft>
                        <a:buFont typeface="Arial" panose="020B0604020202020204" pitchFamily="34" charset="0"/>
                        <a:buNone/>
                      </a:pPr>
                      <a:r>
                        <a:rPr lang="ar-AE" sz="1000" b="0" dirty="0">
                          <a:effectLst/>
                          <a:latin typeface="Dubai Light" panose="020B0303030403030204" pitchFamily="34" charset="-78"/>
                          <a:ea typeface="Calibri" panose="020F0502020204030204" pitchFamily="34" charset="0"/>
                          <a:cs typeface="Dubai Light" panose="020B0303030403030204" pitchFamily="34" charset="-78"/>
                        </a:rPr>
                        <a:t>رسوم</a:t>
                      </a:r>
                      <a:r>
                        <a:rPr lang="ar-SA" sz="1000" b="0" dirty="0">
                          <a:effectLst/>
                          <a:latin typeface="Dubai Light" panose="020B0303030403030204" pitchFamily="34" charset="-78"/>
                          <a:ea typeface="Calibri" panose="020F0502020204030204" pitchFamily="34" charset="0"/>
                          <a:cs typeface="Dubai Light" panose="020B0303030403030204" pitchFamily="34" charset="-78"/>
                        </a:rPr>
                        <a:t> ارتجاع شيك</a:t>
                      </a:r>
                      <a:endParaRPr lang="en-US" sz="1000" b="0" dirty="0">
                        <a:effectLst/>
                        <a:latin typeface="Dubai Light" panose="020B0303030403030204" pitchFamily="34" charset="-78"/>
                        <a:ea typeface="Calibri" panose="020F0502020204030204" pitchFamily="34" charset="0"/>
                        <a:cs typeface="Dubai Light" panose="020B0303030403030204" pitchFamily="34" charset="-78"/>
                      </a:endParaRPr>
                    </a:p>
                  </a:txBody>
                  <a:tcPr marL="68580" marR="6858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82325568"/>
                  </a:ext>
                </a:extLst>
              </a:tr>
              <a:tr h="566928">
                <a:tc>
                  <a:txBody>
                    <a:bodyPr/>
                    <a:lstStyle/>
                    <a:p>
                      <a:pPr marL="0" marR="0" lvl="0" indent="0" algn="r" rtl="1">
                        <a:lnSpc>
                          <a:spcPct val="107000"/>
                        </a:lnSpc>
                        <a:spcBef>
                          <a:spcPts val="0"/>
                        </a:spcBef>
                        <a:spcAft>
                          <a:spcPts val="800"/>
                        </a:spcAft>
                        <a:buFont typeface="Arial" panose="020B0604020202020204" pitchFamily="34" charset="0"/>
                        <a:buNone/>
                        <a:tabLst>
                          <a:tab pos="457200" algn="l"/>
                        </a:tabLst>
                      </a:pPr>
                      <a:r>
                        <a:rPr lang="ar-AE" sz="1000" dirty="0">
                          <a:effectLst/>
                          <a:latin typeface="Dubai Light" panose="020B0303030403030204" pitchFamily="34" charset="-78"/>
                          <a:ea typeface="Calibri" panose="020F0502020204030204" pitchFamily="34" charset="0"/>
                          <a:cs typeface="Dubai Light" panose="020B0303030403030204" pitchFamily="34" charset="-78"/>
                        </a:rPr>
                        <a:t>42 درهم إماراتي شاملة ضريبة القيمة المضافة</a:t>
                      </a:r>
                      <a:endParaRPr lang="en-US" sz="1000" dirty="0">
                        <a:effectLst/>
                        <a:latin typeface="Dubai Light" panose="020B0303030403030204" pitchFamily="34" charset="-78"/>
                        <a:ea typeface="Calibri" panose="020F0502020204030204" pitchFamily="34" charset="0"/>
                        <a:cs typeface="Dubai Light" panose="020B0303030403030204" pitchFamily="34" charset="-78"/>
                      </a:endParaRPr>
                    </a:p>
                  </a:txBody>
                  <a:tcPr marL="68580" marR="6858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685800" marR="0" lvl="0" indent="0" algn="r" rtl="1">
                        <a:lnSpc>
                          <a:spcPct val="107000"/>
                        </a:lnSpc>
                        <a:spcBef>
                          <a:spcPts val="0"/>
                        </a:spcBef>
                        <a:spcAft>
                          <a:spcPts val="800"/>
                        </a:spcAft>
                        <a:buFont typeface="Arial" panose="020B0604020202020204" pitchFamily="34" charset="0"/>
                        <a:buNone/>
                      </a:pPr>
                      <a:r>
                        <a:rPr lang="ar-AE" sz="1000" b="0" dirty="0">
                          <a:effectLst/>
                          <a:latin typeface="Dubai Light" panose="020B0303030403030204" pitchFamily="34" charset="-78"/>
                          <a:ea typeface="Calibri" panose="020F0502020204030204" pitchFamily="34" charset="0"/>
                          <a:cs typeface="Dubai Light" panose="020B0303030403030204" pitchFamily="34" charset="-78"/>
                        </a:rPr>
                        <a:t>رسوم</a:t>
                      </a:r>
                      <a:r>
                        <a:rPr lang="ar-SA" sz="1000" b="0" dirty="0">
                          <a:effectLst/>
                          <a:latin typeface="Dubai Light" panose="020B0303030403030204" pitchFamily="34" charset="-78"/>
                          <a:ea typeface="Calibri" panose="020F0502020204030204" pitchFamily="34" charset="0"/>
                          <a:cs typeface="Dubai Light" panose="020B0303030403030204" pitchFamily="34" charset="-78"/>
                        </a:rPr>
                        <a:t> إيقاف دفع </a:t>
                      </a:r>
                      <a:r>
                        <a:rPr lang="ar-AE" sz="1000" b="0" dirty="0">
                          <a:effectLst/>
                          <a:latin typeface="Dubai Light" panose="020B0303030403030204" pitchFamily="34" charset="-78"/>
                          <a:ea typeface="Calibri" panose="020F0502020204030204" pitchFamily="34" charset="0"/>
                          <a:cs typeface="Dubai Light" panose="020B0303030403030204" pitchFamily="34" charset="-78"/>
                        </a:rPr>
                        <a:t>الشيكات</a:t>
                      </a:r>
                      <a:endParaRPr lang="en-US" sz="1000" b="0" dirty="0">
                        <a:effectLst/>
                        <a:latin typeface="Dubai Light" panose="020B0303030403030204" pitchFamily="34" charset="-78"/>
                        <a:ea typeface="Calibri" panose="020F0502020204030204" pitchFamily="34" charset="0"/>
                        <a:cs typeface="Dubai Light" panose="020B0303030403030204" pitchFamily="34" charset="-78"/>
                      </a:endParaRPr>
                    </a:p>
                  </a:txBody>
                  <a:tcPr marL="68580" marR="6858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31967385"/>
                  </a:ext>
                </a:extLst>
              </a:tr>
            </a:tbl>
          </a:graphicData>
        </a:graphic>
      </p:graphicFrame>
      <p:sp>
        <p:nvSpPr>
          <p:cNvPr id="17" name="TextBox 16">
            <a:extLst>
              <a:ext uri="{FF2B5EF4-FFF2-40B4-BE49-F238E27FC236}">
                <a16:creationId xmlns:a16="http://schemas.microsoft.com/office/drawing/2014/main" id="{25B92C2C-740C-43D2-BC45-66ADED33A2E0}"/>
              </a:ext>
            </a:extLst>
          </p:cNvPr>
          <p:cNvSpPr txBox="1"/>
          <p:nvPr/>
        </p:nvSpPr>
        <p:spPr>
          <a:xfrm>
            <a:off x="262434" y="1415994"/>
            <a:ext cx="6222273" cy="246221"/>
          </a:xfrm>
          <a:prstGeom prst="rect">
            <a:avLst/>
          </a:prstGeom>
          <a:noFill/>
        </p:spPr>
        <p:txBody>
          <a:bodyPr wrap="square" rtlCol="0">
            <a:spAutoFit/>
          </a:bodyPr>
          <a:lstStyle/>
          <a:p>
            <a:pPr algn="r" rtl="1"/>
            <a:r>
              <a:rPr lang="ar-SA" sz="1000" dirty="0">
                <a:effectLst/>
                <a:latin typeface="Dubai Light" panose="020B0303030403030204" pitchFamily="34" charset="-78"/>
                <a:ea typeface="Calibri" panose="020F0502020204030204" pitchFamily="34" charset="0"/>
                <a:cs typeface="Dubai Light" panose="020B0303030403030204" pitchFamily="34" charset="-78"/>
              </a:rPr>
              <a:t>يوفر لك بيان الحقائق الرئيسية </a:t>
            </a:r>
            <a:r>
              <a:rPr lang="ar-AE" sz="1000" dirty="0">
                <a:effectLst/>
                <a:latin typeface="Dubai Light" panose="020B0303030403030204" pitchFamily="34" charset="-78"/>
                <a:ea typeface="Calibri" panose="020F0502020204030204" pitchFamily="34" charset="0"/>
                <a:cs typeface="Dubai Light" panose="020B0303030403030204" pitchFamily="34" charset="-78"/>
              </a:rPr>
              <a:t>المزايا</a:t>
            </a:r>
            <a:r>
              <a:rPr lang="ar-SA" sz="1000" dirty="0">
                <a:effectLst/>
                <a:latin typeface="Dubai Light" panose="020B0303030403030204" pitchFamily="34" charset="-78"/>
                <a:ea typeface="Calibri" panose="020F0502020204030204" pitchFamily="34" charset="0"/>
                <a:cs typeface="Dubai Light" panose="020B0303030403030204" pitchFamily="34" charset="-78"/>
              </a:rPr>
              <a:t> الرئيسية </a:t>
            </a:r>
            <a:r>
              <a:rPr lang="ar-AE" sz="1000" dirty="0">
                <a:latin typeface="Dubai Light" panose="020B0303030403030204" pitchFamily="34" charset="-78"/>
                <a:ea typeface="Calibri" panose="020F0502020204030204" pitchFamily="34" charset="0"/>
                <a:cs typeface="Dubai Light" panose="020B0303030403030204" pitchFamily="34" charset="-78"/>
              </a:rPr>
              <a:t>لل</a:t>
            </a:r>
            <a:r>
              <a:rPr lang="ar-SA" sz="1000" dirty="0">
                <a:effectLst/>
                <a:latin typeface="Dubai Light" panose="020B0303030403030204" pitchFamily="34" charset="-78"/>
                <a:ea typeface="Calibri" panose="020F0502020204030204" pitchFamily="34" charset="0"/>
                <a:cs typeface="Dubai Light" panose="020B0303030403030204" pitchFamily="34" charset="-78"/>
              </a:rPr>
              <a:t>منت</a:t>
            </a:r>
            <a:r>
              <a:rPr lang="ar-AE" sz="1000">
                <a:effectLst/>
                <a:latin typeface="Dubai Light" panose="020B0303030403030204" pitchFamily="34" charset="-78"/>
                <a:ea typeface="Calibri" panose="020F0502020204030204" pitchFamily="34" charset="0"/>
                <a:cs typeface="Dubai Light" panose="020B0303030403030204" pitchFamily="34" charset="-78"/>
              </a:rPr>
              <a:t>ج</a:t>
            </a:r>
            <a:r>
              <a:rPr lang="ar-AE" sz="1000">
                <a:latin typeface="Dubai Light" panose="020B0303030403030204" pitchFamily="34" charset="-78"/>
                <a:ea typeface="Calibri" panose="020F0502020204030204" pitchFamily="34" charset="0"/>
                <a:cs typeface="Dubai Light" panose="020B0303030403030204" pitchFamily="34" charset="-78"/>
              </a:rPr>
              <a:t> </a:t>
            </a:r>
            <a:r>
              <a:rPr lang="ar-SA" sz="1000">
                <a:effectLst/>
                <a:latin typeface="Dubai Light" panose="020B0303030403030204" pitchFamily="34" charset="-78"/>
                <a:ea typeface="Calibri" panose="020F0502020204030204" pitchFamily="34" charset="0"/>
                <a:cs typeface="Dubai Light" panose="020B0303030403030204" pitchFamily="34" charset="-78"/>
              </a:rPr>
              <a:t>و</a:t>
            </a:r>
            <a:r>
              <a:rPr lang="ar-AE" sz="1000" dirty="0">
                <a:effectLst/>
                <a:latin typeface="Dubai Light" panose="020B0303030403030204" pitchFamily="34" charset="-78"/>
                <a:ea typeface="Calibri" panose="020F0502020204030204" pitchFamily="34" charset="0"/>
                <a:cs typeface="Dubai Light" panose="020B0303030403030204" pitchFamily="34" charset="-78"/>
              </a:rPr>
              <a:t>ال</a:t>
            </a:r>
            <a:r>
              <a:rPr lang="ar-SA" sz="1000" dirty="0">
                <a:effectLst/>
                <a:latin typeface="Dubai Light" panose="020B0303030403030204" pitchFamily="34" charset="-78"/>
                <a:ea typeface="Calibri" panose="020F0502020204030204" pitchFamily="34" charset="0"/>
                <a:cs typeface="Dubai Light" panose="020B0303030403030204" pitchFamily="34" charset="-78"/>
              </a:rPr>
              <a:t>معلومات </a:t>
            </a:r>
            <a:r>
              <a:rPr lang="ar-AE" sz="1000" dirty="0">
                <a:effectLst/>
                <a:latin typeface="Dubai Light" panose="020B0303030403030204" pitchFamily="34" charset="-78"/>
                <a:ea typeface="Calibri" panose="020F0502020204030204" pitchFamily="34" charset="0"/>
                <a:cs typeface="Dubai Light" panose="020B0303030403030204" pitchFamily="34" charset="-78"/>
              </a:rPr>
              <a:t>ال</a:t>
            </a:r>
            <a:r>
              <a:rPr lang="ar-SA" sz="1000" dirty="0">
                <a:effectLst/>
                <a:latin typeface="Dubai Light" panose="020B0303030403030204" pitchFamily="34" charset="-78"/>
                <a:ea typeface="Calibri" panose="020F0502020204030204" pitchFamily="34" charset="0"/>
                <a:cs typeface="Dubai Light" panose="020B0303030403030204" pitchFamily="34" charset="-78"/>
              </a:rPr>
              <a:t>إرشادية حول الفوائد والرسوم والتكاليف الخاصة </a:t>
            </a:r>
            <a:r>
              <a:rPr lang="ar-AE" sz="1000" dirty="0">
                <a:effectLst/>
                <a:latin typeface="Dubai Light" panose="020B0303030403030204" pitchFamily="34" charset="-78"/>
                <a:ea typeface="Calibri" panose="020F0502020204030204" pitchFamily="34" charset="0"/>
                <a:cs typeface="Dubai Light" panose="020B0303030403030204" pitchFamily="34" charset="-78"/>
              </a:rPr>
              <a:t>بهذا المنتج.</a:t>
            </a:r>
            <a:endParaRPr lang="en-US" sz="1000" dirty="0">
              <a:latin typeface="Dubai Light" panose="020B0303030403030204" pitchFamily="34" charset="-78"/>
              <a:cs typeface="Dubai Light" panose="020B0303030403030204" pitchFamily="34" charset="-78"/>
            </a:endParaRPr>
          </a:p>
        </p:txBody>
      </p:sp>
      <p:graphicFrame>
        <p:nvGraphicFramePr>
          <p:cNvPr id="5" name="Table 6">
            <a:extLst>
              <a:ext uri="{FF2B5EF4-FFF2-40B4-BE49-F238E27FC236}">
                <a16:creationId xmlns:a16="http://schemas.microsoft.com/office/drawing/2014/main" id="{A37207DC-1A93-4154-9345-81FABBEC2785}"/>
              </a:ext>
            </a:extLst>
          </p:cNvPr>
          <p:cNvGraphicFramePr>
            <a:graphicFrameLocks noGrp="1"/>
          </p:cNvGraphicFramePr>
          <p:nvPr>
            <p:extLst>
              <p:ext uri="{D42A27DB-BD31-4B8C-83A1-F6EECF244321}">
                <p14:modId xmlns:p14="http://schemas.microsoft.com/office/powerpoint/2010/main" val="3213855666"/>
              </p:ext>
            </p:extLst>
          </p:nvPr>
        </p:nvGraphicFramePr>
        <p:xfrm>
          <a:off x="262434" y="2146751"/>
          <a:ext cx="6303946" cy="2142465"/>
        </p:xfrm>
        <a:graphic>
          <a:graphicData uri="http://schemas.openxmlformats.org/drawingml/2006/table">
            <a:tbl>
              <a:tblPr firstRow="1" bandRow="1">
                <a:tableStyleId>{5940675A-B579-460E-94D1-54222C63F5DA}</a:tableStyleId>
              </a:tblPr>
              <a:tblGrid>
                <a:gridCol w="3879908">
                  <a:extLst>
                    <a:ext uri="{9D8B030D-6E8A-4147-A177-3AD203B41FA5}">
                      <a16:colId xmlns:a16="http://schemas.microsoft.com/office/drawing/2014/main" val="1151803942"/>
                    </a:ext>
                  </a:extLst>
                </a:gridCol>
                <a:gridCol w="2424038">
                  <a:extLst>
                    <a:ext uri="{9D8B030D-6E8A-4147-A177-3AD203B41FA5}">
                      <a16:colId xmlns:a16="http://schemas.microsoft.com/office/drawing/2014/main" val="1538782593"/>
                    </a:ext>
                  </a:extLst>
                </a:gridCol>
              </a:tblGrid>
              <a:tr h="191899">
                <a:tc>
                  <a:txBody>
                    <a:bodyPr/>
                    <a:lstStyle/>
                    <a:p>
                      <a:pPr marL="0" marR="0" algn="ctr">
                        <a:lnSpc>
                          <a:spcPct val="107000"/>
                        </a:lnSpc>
                        <a:spcBef>
                          <a:spcPts val="0"/>
                        </a:spcBef>
                        <a:spcAft>
                          <a:spcPts val="0"/>
                        </a:spcAft>
                      </a:pPr>
                      <a:r>
                        <a:rPr lang="ar-AE" sz="1000" b="1" dirty="0">
                          <a:effectLst/>
                          <a:latin typeface="Dubai Light" panose="020B0303030403030204" pitchFamily="34" charset="-78"/>
                          <a:ea typeface="Calibri" panose="020F0502020204030204" pitchFamily="34" charset="0"/>
                          <a:cs typeface="Dubai Light" panose="020B0303030403030204" pitchFamily="34" charset="-78"/>
                        </a:rPr>
                        <a:t>الحساب الجاري</a:t>
                      </a:r>
                      <a:endParaRPr lang="en-US" sz="1000" b="1" dirty="0">
                        <a:effectLst/>
                        <a:latin typeface="Dubai Light" panose="020B0303030403030204" pitchFamily="34" charset="-78"/>
                        <a:ea typeface="Calibri" panose="020F0502020204030204" pitchFamily="34" charset="0"/>
                        <a:cs typeface="Dubai Light" panose="020B0303030403030204" pitchFamily="34" charset="-78"/>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0" marR="0" algn="r" rtl="1">
                        <a:lnSpc>
                          <a:spcPct val="107000"/>
                        </a:lnSpc>
                        <a:spcBef>
                          <a:spcPts val="0"/>
                        </a:spcBef>
                        <a:spcAft>
                          <a:spcPts val="0"/>
                        </a:spcAft>
                      </a:pPr>
                      <a:r>
                        <a:rPr lang="ar-AE" sz="1000" b="0" dirty="0">
                          <a:effectLst/>
                          <a:latin typeface="Dubai" panose="020B0503030403030204" pitchFamily="34" charset="-78"/>
                          <a:ea typeface="Calibri" panose="020F0502020204030204" pitchFamily="34" charset="0"/>
                          <a:cs typeface="Dubai" panose="020B0503030403030204" pitchFamily="34" charset="-78"/>
                        </a:rPr>
                        <a:t>نوع المنتج</a:t>
                      </a:r>
                      <a:endParaRPr lang="en-US" sz="1000" b="0" dirty="0">
                        <a:effectLst/>
                        <a:latin typeface="Dubai" panose="020B0503030403030204" pitchFamily="34" charset="-78"/>
                        <a:ea typeface="Calibri" panose="020F0502020204030204" pitchFamily="34" charset="0"/>
                        <a:cs typeface="Dubai" panose="020B0503030403030204" pitchFamily="34" charset="-78"/>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19750332"/>
                  </a:ext>
                </a:extLst>
              </a:tr>
              <a:tr h="963741">
                <a:tc>
                  <a:txBody>
                    <a:bodyPr/>
                    <a:lstStyle/>
                    <a:p>
                      <a:pPr marL="0" marR="0" lvl="0" algn="r" rtl="1">
                        <a:lnSpc>
                          <a:spcPct val="107000"/>
                        </a:lnSpc>
                        <a:spcBef>
                          <a:spcPts val="0"/>
                        </a:spcBef>
                        <a:spcAft>
                          <a:spcPts val="0"/>
                        </a:spcAft>
                      </a:pPr>
                      <a:r>
                        <a:rPr lang="ar-SA" sz="1000" b="0" kern="1200" dirty="0">
                          <a:solidFill>
                            <a:schemeClr val="tx1"/>
                          </a:solidFill>
                          <a:effectLst/>
                          <a:latin typeface="Dubai Light" panose="020B0303030403030204" pitchFamily="34" charset="-78"/>
                          <a:ea typeface="+mn-ea"/>
                          <a:cs typeface="Dubai Light" panose="020B0303030403030204" pitchFamily="34" charset="-78"/>
                        </a:rPr>
                        <a:t>هو حساب مصرفي يساعدك على تلبية </a:t>
                      </a:r>
                      <a:r>
                        <a:rPr lang="ar-AE" sz="1000" b="0" kern="1200" dirty="0">
                          <a:solidFill>
                            <a:schemeClr val="tx1"/>
                          </a:solidFill>
                          <a:effectLst/>
                          <a:latin typeface="Dubai Light" panose="020B0303030403030204" pitchFamily="34" charset="-78"/>
                          <a:ea typeface="+mn-ea"/>
                          <a:cs typeface="Dubai Light" panose="020B0303030403030204" pitchFamily="34" charset="-78"/>
                        </a:rPr>
                        <a:t>الاحتياجات</a:t>
                      </a:r>
                      <a:r>
                        <a:rPr lang="ar-SA" sz="1000" b="0" kern="1200" dirty="0">
                          <a:solidFill>
                            <a:schemeClr val="tx1"/>
                          </a:solidFill>
                          <a:effectLst/>
                          <a:latin typeface="Dubai Light" panose="020B0303030403030204" pitchFamily="34" charset="-78"/>
                          <a:ea typeface="+mn-ea"/>
                          <a:cs typeface="Dubai Light" panose="020B0303030403030204" pitchFamily="34" charset="-78"/>
                        </a:rPr>
                        <a:t> المتعلقة بالمعاملات</a:t>
                      </a:r>
                      <a:r>
                        <a:rPr lang="ar-AE" sz="1000" b="0" kern="1200" dirty="0">
                          <a:solidFill>
                            <a:schemeClr val="tx1"/>
                          </a:solidFill>
                          <a:effectLst/>
                          <a:latin typeface="Dubai Light" panose="020B0303030403030204" pitchFamily="34" charset="-78"/>
                          <a:ea typeface="+mn-ea"/>
                          <a:cs typeface="Dubai Light" panose="020B0303030403030204" pitchFamily="34" charset="-78"/>
                        </a:rPr>
                        <a:t> المصرفية ومعاملات</a:t>
                      </a:r>
                      <a:r>
                        <a:rPr lang="ar-SA" sz="1000" b="0" kern="1200" dirty="0">
                          <a:solidFill>
                            <a:schemeClr val="tx1"/>
                          </a:solidFill>
                          <a:effectLst/>
                          <a:latin typeface="Dubai Light" panose="020B0303030403030204" pitchFamily="34" charset="-78"/>
                          <a:ea typeface="+mn-ea"/>
                          <a:cs typeface="Dubai Light" panose="020B0303030403030204" pitchFamily="34" charset="-78"/>
                        </a:rPr>
                        <a:t> ال</a:t>
                      </a:r>
                      <a:r>
                        <a:rPr lang="ar-AE" sz="1000" b="0" kern="1200" dirty="0">
                          <a:solidFill>
                            <a:schemeClr val="tx1"/>
                          </a:solidFill>
                          <a:effectLst/>
                          <a:latin typeface="Dubai Light" panose="020B0303030403030204" pitchFamily="34" charset="-78"/>
                          <a:ea typeface="+mn-ea"/>
                          <a:cs typeface="Dubai Light" panose="020B0303030403030204" pitchFamily="34" charset="-78"/>
                        </a:rPr>
                        <a:t>إ</a:t>
                      </a:r>
                      <a:r>
                        <a:rPr lang="ar-SA" sz="1000" b="0" kern="1200" dirty="0">
                          <a:solidFill>
                            <a:schemeClr val="tx1"/>
                          </a:solidFill>
                          <a:effectLst/>
                          <a:latin typeface="Dubai Light" panose="020B0303030403030204" pitchFamily="34" charset="-78"/>
                          <a:ea typeface="+mn-ea"/>
                          <a:cs typeface="Dubai Light" panose="020B0303030403030204" pitchFamily="34" charset="-78"/>
                        </a:rPr>
                        <a:t>دخار</a:t>
                      </a:r>
                      <a:r>
                        <a:rPr lang="en-US" sz="1000" b="0" kern="1200" dirty="0">
                          <a:solidFill>
                            <a:schemeClr val="tx1"/>
                          </a:solidFill>
                          <a:effectLst/>
                          <a:latin typeface="Dubai Light" panose="020B0303030403030204" pitchFamily="34" charset="-78"/>
                          <a:ea typeface="+mn-ea"/>
                          <a:cs typeface="Dubai Light" panose="020B0303030403030204" pitchFamily="34" charset="-78"/>
                        </a:rPr>
                        <a:t>.</a:t>
                      </a:r>
                      <a:r>
                        <a:rPr lang="en-US" sz="1000" b="0" dirty="0">
                          <a:effectLst/>
                          <a:latin typeface="Dubai Light" panose="020B0303030403030204" pitchFamily="34" charset="-78"/>
                          <a:cs typeface="Dubai Light" panose="020B0303030403030204" pitchFamily="34" charset="-78"/>
                        </a:rPr>
                        <a:t> إذا كنت مؤهلاً للحصول على </a:t>
                      </a:r>
                      <a:r>
                        <a:rPr lang="ar-AE" sz="1000" b="0" dirty="0">
                          <a:effectLst/>
                          <a:latin typeface="Dubai Light" panose="020B0303030403030204" pitchFamily="34" charset="-78"/>
                          <a:cs typeface="Dubai Light" panose="020B0303030403030204" pitchFamily="34" charset="-78"/>
                        </a:rPr>
                        <a:t>ال</a:t>
                      </a:r>
                      <a:r>
                        <a:rPr lang="en-US" sz="1000" b="0" dirty="0">
                          <a:effectLst/>
                          <a:latin typeface="Dubai Light" panose="020B0303030403030204" pitchFamily="34" charset="-78"/>
                          <a:cs typeface="Dubai Light" panose="020B0303030403030204" pitchFamily="34" charset="-78"/>
                        </a:rPr>
                        <a:t>خدمات </a:t>
                      </a:r>
                      <a:r>
                        <a:rPr lang="ar-AE" sz="1000" b="0" dirty="0">
                          <a:effectLst/>
                          <a:latin typeface="Dubai Light" panose="020B0303030403030204" pitchFamily="34" charset="-78"/>
                          <a:cs typeface="Dubai Light" panose="020B0303030403030204" pitchFamily="34" charset="-78"/>
                        </a:rPr>
                        <a:t>ال</a:t>
                      </a:r>
                      <a:r>
                        <a:rPr lang="en-US" sz="1000" b="0" dirty="0">
                          <a:effectLst/>
                          <a:latin typeface="Dubai Light" panose="020B0303030403030204" pitchFamily="34" charset="-78"/>
                          <a:cs typeface="Dubai Light" panose="020B0303030403030204" pitchFamily="34" charset="-78"/>
                        </a:rPr>
                        <a:t>مالية </a:t>
                      </a:r>
                      <a:r>
                        <a:rPr lang="ar-AE" sz="1000" b="0" dirty="0">
                          <a:effectLst/>
                          <a:latin typeface="Dubai Light" panose="020B0303030403030204" pitchFamily="34" charset="-78"/>
                          <a:cs typeface="Dubai Light" panose="020B0303030403030204" pitchFamily="34" charset="-78"/>
                        </a:rPr>
                        <a:t>ال</a:t>
                      </a:r>
                      <a:r>
                        <a:rPr lang="en-US" sz="1000" b="0" dirty="0">
                          <a:effectLst/>
                          <a:latin typeface="Dubai Light" panose="020B0303030403030204" pitchFamily="34" charset="-78"/>
                          <a:cs typeface="Dubai Light" panose="020B0303030403030204" pitchFamily="34" charset="-78"/>
                        </a:rPr>
                        <a:t>محددة ، فسيتم تحويل نوع حسابك من "توفير</a:t>
                      </a:r>
                      <a:r>
                        <a:rPr lang="ar-AE" sz="1000" b="0" dirty="0">
                          <a:effectLst/>
                          <a:latin typeface="Dubai Light" panose="020B0303030403030204" pitchFamily="34" charset="-78"/>
                          <a:cs typeface="Dubai Light" panose="020B0303030403030204" pitchFamily="34" charset="-78"/>
                        </a:rPr>
                        <a:t>" </a:t>
                      </a:r>
                      <a:r>
                        <a:rPr lang="en-US" sz="1000" b="0" dirty="0">
                          <a:effectLst/>
                          <a:latin typeface="Dubai Light" panose="020B0303030403030204" pitchFamily="34" charset="-78"/>
                          <a:cs typeface="Dubai Light" panose="020B0303030403030204" pitchFamily="34" charset="-78"/>
                        </a:rPr>
                        <a:t>إلى "جاري</a:t>
                      </a:r>
                      <a:r>
                        <a:rPr lang="en-US" sz="1000" b="0" kern="1200" dirty="0">
                          <a:solidFill>
                            <a:schemeClr val="tx1"/>
                          </a:solidFill>
                          <a:effectLst/>
                          <a:latin typeface="Dubai Light" panose="020B0303030403030204" pitchFamily="34" charset="-78"/>
                          <a:ea typeface="+mn-ea"/>
                          <a:cs typeface="Dubai Light" panose="020B0303030403030204" pitchFamily="34" charset="-78"/>
                        </a:rPr>
                        <a:t>" </a:t>
                      </a:r>
                      <a:r>
                        <a:rPr lang="ar-AE" sz="1000" b="0" kern="1200" dirty="0">
                          <a:solidFill>
                            <a:schemeClr val="tx1"/>
                          </a:solidFill>
                          <a:effectLst/>
                          <a:latin typeface="Dubai Light" panose="020B0303030403030204" pitchFamily="34" charset="-78"/>
                          <a:ea typeface="+mn-ea"/>
                          <a:cs typeface="Dubai Light" panose="020B0303030403030204" pitchFamily="34" charset="-78"/>
                        </a:rPr>
                        <a:t>. </a:t>
                      </a:r>
                      <a:r>
                        <a:rPr lang="ar-SA" sz="1000" b="0" kern="1200" dirty="0">
                          <a:solidFill>
                            <a:schemeClr val="tx1"/>
                          </a:solidFill>
                          <a:effectLst/>
                          <a:latin typeface="Dubai Light" panose="020B0303030403030204" pitchFamily="34" charset="-78"/>
                          <a:ea typeface="+mn-ea"/>
                          <a:cs typeface="Dubai Light" panose="020B0303030403030204" pitchFamily="34" charset="-78"/>
                        </a:rPr>
                        <a:t>ستبقى </a:t>
                      </a:r>
                      <a:r>
                        <a:rPr lang="ar-AE" sz="1000" b="0" kern="1200" dirty="0">
                          <a:solidFill>
                            <a:schemeClr val="tx1"/>
                          </a:solidFill>
                          <a:effectLst/>
                          <a:latin typeface="Dubai Light" panose="020B0303030403030204" pitchFamily="34" charset="-78"/>
                          <a:ea typeface="+mn-ea"/>
                          <a:cs typeface="Dubai Light" panose="020B0303030403030204" pitchFamily="34" charset="-78"/>
                        </a:rPr>
                        <a:t>مزايا</a:t>
                      </a:r>
                      <a:r>
                        <a:rPr lang="ar-SA" sz="1000" b="0" kern="1200" dirty="0">
                          <a:solidFill>
                            <a:schemeClr val="tx1"/>
                          </a:solidFill>
                          <a:effectLst/>
                          <a:latin typeface="Dubai Light" panose="020B0303030403030204" pitchFamily="34" charset="-78"/>
                          <a:ea typeface="+mn-ea"/>
                          <a:cs typeface="Dubai Light" panose="020B0303030403030204" pitchFamily="34" charset="-78"/>
                        </a:rPr>
                        <a:t> الحساب والرسوم ورقم الحساب كما هي</a:t>
                      </a:r>
                      <a:r>
                        <a:rPr lang="en-US" sz="1000" b="0" kern="1200" dirty="0">
                          <a:solidFill>
                            <a:schemeClr val="tx1"/>
                          </a:solidFill>
                          <a:effectLst/>
                          <a:latin typeface="Dubai Light" panose="020B0303030403030204" pitchFamily="34" charset="-78"/>
                          <a:ea typeface="+mn-ea"/>
                          <a:cs typeface="Dubai Light" panose="020B0303030403030204" pitchFamily="34" charset="-78"/>
                        </a:rPr>
                        <a:t>.</a:t>
                      </a:r>
                      <a:endParaRPr lang="en-US" sz="1000" b="0" dirty="0">
                        <a:effectLst/>
                        <a:latin typeface="Dubai Light" panose="020B0303030403030204" pitchFamily="34" charset="-78"/>
                        <a:ea typeface="Calibri" panose="020F0502020204030204" pitchFamily="34" charset="0"/>
                        <a:cs typeface="Dubai Light" panose="020B0303030403030204" pitchFamily="34" charset="-78"/>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0" marR="0" lvl="0" algn="r" rtl="1">
                        <a:lnSpc>
                          <a:spcPct val="107000"/>
                        </a:lnSpc>
                        <a:spcBef>
                          <a:spcPts val="0"/>
                        </a:spcBef>
                        <a:spcAft>
                          <a:spcPts val="0"/>
                        </a:spcAft>
                      </a:pPr>
                      <a:r>
                        <a:rPr lang="ar-AE" sz="1000" b="0" dirty="0">
                          <a:latin typeface="Dubai Light" panose="020B0303030403030204" pitchFamily="34" charset="-78"/>
                          <a:cs typeface="Dubai Light" panose="020B0303030403030204" pitchFamily="34" charset="-78"/>
                        </a:rPr>
                        <a:t>وصف المنتج</a:t>
                      </a:r>
                      <a:endParaRPr lang="en-US" sz="1000" b="0" dirty="0">
                        <a:latin typeface="Dubai Light" panose="020B0303030403030204" pitchFamily="34" charset="-78"/>
                        <a:cs typeface="Dubai Light" panose="020B0303030403030204" pitchFamily="34" charset="-78"/>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94821862"/>
                  </a:ext>
                </a:extLst>
              </a:tr>
              <a:tr h="446468">
                <a:tc>
                  <a:txBody>
                    <a:bodyPr/>
                    <a:lstStyle/>
                    <a:p>
                      <a:pPr marL="0" marR="0" algn="r">
                        <a:lnSpc>
                          <a:spcPct val="107000"/>
                        </a:lnSpc>
                        <a:spcBef>
                          <a:spcPts val="0"/>
                        </a:spcBef>
                        <a:spcAft>
                          <a:spcPts val="0"/>
                        </a:spcAft>
                      </a:pPr>
                      <a:r>
                        <a:rPr lang="ar-SA" sz="1000" b="0" kern="1200" dirty="0">
                          <a:solidFill>
                            <a:schemeClr val="tx1"/>
                          </a:solidFill>
                          <a:effectLst/>
                          <a:latin typeface="Dubai Light" panose="020B0303030403030204" pitchFamily="34" charset="-78"/>
                          <a:ea typeface="+mn-ea"/>
                          <a:cs typeface="Dubai Light" panose="020B0303030403030204" pitchFamily="34" charset="-78"/>
                        </a:rPr>
                        <a:t>الحد الأدنى لتحويل الراتب الشهري 10,000 درهم إماراتي</a:t>
                      </a:r>
                      <a:endParaRPr lang="en-US" sz="1000" b="0" dirty="0">
                        <a:solidFill>
                          <a:schemeClr val="tx1"/>
                        </a:solidFill>
                        <a:effectLst/>
                        <a:latin typeface="Dubai Light" panose="020B0303030403030204" pitchFamily="34" charset="-78"/>
                        <a:ea typeface="Calibri" panose="020F0502020204030204" pitchFamily="34" charset="0"/>
                        <a:cs typeface="Dubai Light" panose="020B0303030403030204" pitchFamily="34" charset="-78"/>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07000"/>
                        </a:lnSpc>
                        <a:spcBef>
                          <a:spcPts val="0"/>
                        </a:spcBef>
                        <a:spcAft>
                          <a:spcPts val="0"/>
                        </a:spcAft>
                      </a:pPr>
                      <a:r>
                        <a:rPr lang="ar-AE" sz="1000" b="0" dirty="0">
                          <a:solidFill>
                            <a:schemeClr val="tx1"/>
                          </a:solidFill>
                          <a:effectLst/>
                          <a:latin typeface="Dubai Light" panose="020B0303030403030204" pitchFamily="34" charset="-78"/>
                          <a:ea typeface="Calibri" panose="020F0502020204030204" pitchFamily="34" charset="0"/>
                          <a:cs typeface="Dubai Light" panose="020B0303030403030204" pitchFamily="34" charset="-78"/>
                        </a:rPr>
                        <a:t>معايير التأهيل</a:t>
                      </a:r>
                      <a:endParaRPr lang="en-US" sz="1000" b="0" dirty="0">
                        <a:solidFill>
                          <a:schemeClr val="tx1"/>
                        </a:solidFill>
                        <a:effectLst/>
                        <a:latin typeface="Dubai Light" panose="020B0303030403030204" pitchFamily="34" charset="-78"/>
                        <a:ea typeface="Calibri" panose="020F0502020204030204" pitchFamily="34" charset="0"/>
                        <a:cs typeface="Dubai Light" panose="020B0303030403030204" pitchFamily="34" charset="-78"/>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22137276"/>
                  </a:ext>
                </a:extLst>
              </a:tr>
              <a:tr h="301818">
                <a:tc>
                  <a:txBody>
                    <a:bodyPr/>
                    <a:lstStyle/>
                    <a:p>
                      <a:pPr marL="0" marR="0" algn="r">
                        <a:lnSpc>
                          <a:spcPct val="107000"/>
                        </a:lnSpc>
                        <a:spcBef>
                          <a:spcPts val="0"/>
                        </a:spcBef>
                        <a:spcAft>
                          <a:spcPts val="0"/>
                        </a:spcAft>
                      </a:pPr>
                      <a:r>
                        <a:rPr lang="ar-AE" sz="1000" b="0" dirty="0">
                          <a:effectLst/>
                          <a:latin typeface="Dubai Light" panose="020B0303030403030204" pitchFamily="34" charset="-78"/>
                          <a:ea typeface="Calibri" panose="020F0502020204030204" pitchFamily="34" charset="0"/>
                          <a:cs typeface="Dubai Light" panose="020B0303030403030204" pitchFamily="34" charset="-78"/>
                        </a:rPr>
                        <a:t>الدرهم الإماراتي </a:t>
                      </a:r>
                      <a:endParaRPr lang="en-US" sz="1000" b="0" dirty="0">
                        <a:effectLst/>
                        <a:latin typeface="Dubai Light" panose="020B0303030403030204" pitchFamily="34" charset="-78"/>
                        <a:ea typeface="Calibri" panose="020F0502020204030204" pitchFamily="34" charset="0"/>
                        <a:cs typeface="Dubai Light" panose="020B0303030403030204" pitchFamily="34" charset="-78"/>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07000"/>
                        </a:lnSpc>
                        <a:spcBef>
                          <a:spcPts val="0"/>
                        </a:spcBef>
                        <a:spcAft>
                          <a:spcPts val="0"/>
                        </a:spcAft>
                      </a:pPr>
                      <a:r>
                        <a:rPr lang="ar-AE" sz="1000" b="0" dirty="0">
                          <a:effectLst/>
                          <a:latin typeface="Dubai Light" panose="020B0303030403030204" pitchFamily="34" charset="-78"/>
                          <a:ea typeface="Calibri" panose="020F0502020204030204" pitchFamily="34" charset="0"/>
                          <a:cs typeface="Dubai Light" panose="020B0303030403030204" pitchFamily="34" charset="-78"/>
                        </a:rPr>
                        <a:t>عملة الحساب</a:t>
                      </a:r>
                      <a:endParaRPr lang="en-US" sz="1000" b="0" dirty="0">
                        <a:effectLst/>
                        <a:latin typeface="Dubai Light" panose="020B0303030403030204" pitchFamily="34" charset="-78"/>
                        <a:ea typeface="Calibri" panose="020F0502020204030204" pitchFamily="34" charset="0"/>
                        <a:cs typeface="Dubai Light" panose="020B0303030403030204" pitchFamily="34" charset="-78"/>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67137376"/>
                  </a:ext>
                </a:extLst>
              </a:tr>
              <a:tr h="238539">
                <a:tc>
                  <a:txBody>
                    <a:bodyPr/>
                    <a:lstStyle/>
                    <a:p>
                      <a:pPr marL="0" marR="0" algn="r">
                        <a:lnSpc>
                          <a:spcPct val="107000"/>
                        </a:lnSpc>
                        <a:spcBef>
                          <a:spcPts val="0"/>
                        </a:spcBef>
                        <a:spcAft>
                          <a:spcPts val="0"/>
                        </a:spcAft>
                      </a:pPr>
                      <a:r>
                        <a:rPr lang="ar-SA" sz="1000" b="0" kern="1200" dirty="0">
                          <a:solidFill>
                            <a:schemeClr val="tx1"/>
                          </a:solidFill>
                          <a:effectLst/>
                          <a:latin typeface="Dubai Light" panose="020B0303030403030204" pitchFamily="34" charset="-78"/>
                          <a:ea typeface="+mn-ea"/>
                          <a:cs typeface="Dubai Light" panose="020B0303030403030204" pitchFamily="34" charset="-78"/>
                        </a:rPr>
                        <a:t>متوفر (بعملة الدرهم الإماراتي)</a:t>
                      </a:r>
                      <a:endParaRPr lang="en-US" sz="1000" b="0" dirty="0">
                        <a:effectLst/>
                        <a:latin typeface="Dubai Light" panose="020B0303030403030204" pitchFamily="34" charset="-78"/>
                        <a:ea typeface="Calibri" panose="020F0502020204030204" pitchFamily="34" charset="0"/>
                        <a:cs typeface="Dubai Light" panose="020B0303030403030204" pitchFamily="34" charset="-78"/>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07000"/>
                        </a:lnSpc>
                        <a:spcBef>
                          <a:spcPts val="0"/>
                        </a:spcBef>
                        <a:spcAft>
                          <a:spcPts val="0"/>
                        </a:spcAft>
                      </a:pPr>
                      <a:r>
                        <a:rPr lang="ar-AE" sz="1000" b="0" kern="1200" dirty="0">
                          <a:solidFill>
                            <a:schemeClr val="tx1"/>
                          </a:solidFill>
                          <a:effectLst/>
                          <a:latin typeface="Dubai Light" panose="020B0303030403030204" pitchFamily="34" charset="-78"/>
                          <a:ea typeface="+mn-ea"/>
                          <a:cs typeface="Dubai Light" panose="020B0303030403030204" pitchFamily="34" charset="-78"/>
                        </a:rPr>
                        <a:t>دفتر شيكات</a:t>
                      </a:r>
                      <a:endParaRPr lang="en-US" sz="1000" b="0" dirty="0">
                        <a:effectLst/>
                        <a:latin typeface="Dubai Light" panose="020B0303030403030204" pitchFamily="34" charset="-78"/>
                        <a:ea typeface="Calibri" panose="020F0502020204030204" pitchFamily="34" charset="0"/>
                        <a:cs typeface="Dubai Light" panose="020B0303030403030204" pitchFamily="34" charset="-78"/>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49694190"/>
                  </a:ext>
                </a:extLst>
              </a:tr>
            </a:tbl>
          </a:graphicData>
        </a:graphic>
      </p:graphicFrame>
      <p:graphicFrame>
        <p:nvGraphicFramePr>
          <p:cNvPr id="7" name="Table 11">
            <a:extLst>
              <a:ext uri="{FF2B5EF4-FFF2-40B4-BE49-F238E27FC236}">
                <a16:creationId xmlns:a16="http://schemas.microsoft.com/office/drawing/2014/main" id="{D9EF4975-5EE2-E9C0-D46C-5B8D4910C680}"/>
              </a:ext>
            </a:extLst>
          </p:cNvPr>
          <p:cNvGraphicFramePr>
            <a:graphicFrameLocks noGrp="1"/>
          </p:cNvGraphicFramePr>
          <p:nvPr>
            <p:extLst>
              <p:ext uri="{D42A27DB-BD31-4B8C-83A1-F6EECF244321}">
                <p14:modId xmlns:p14="http://schemas.microsoft.com/office/powerpoint/2010/main" val="2682119805"/>
              </p:ext>
            </p:extLst>
          </p:nvPr>
        </p:nvGraphicFramePr>
        <p:xfrm>
          <a:off x="-34413" y="-11617"/>
          <a:ext cx="6926825" cy="539081"/>
        </p:xfrm>
        <a:graphic>
          <a:graphicData uri="http://schemas.openxmlformats.org/drawingml/2006/table">
            <a:tbl>
              <a:tblPr firstRow="1" bandRow="1">
                <a:tableStyleId>{5C22544A-7EE6-4342-B048-85BDC9FD1C3A}</a:tableStyleId>
              </a:tblPr>
              <a:tblGrid>
                <a:gridCol w="6926825">
                  <a:extLst>
                    <a:ext uri="{9D8B030D-6E8A-4147-A177-3AD203B41FA5}">
                      <a16:colId xmlns:a16="http://schemas.microsoft.com/office/drawing/2014/main" val="3988717339"/>
                    </a:ext>
                  </a:extLst>
                </a:gridCol>
              </a:tblGrid>
              <a:tr h="539081">
                <a:tc>
                  <a:txBody>
                    <a:bodyPr/>
                    <a:lstStyle/>
                    <a:p>
                      <a:endParaRPr lang="en-US" dirty="0"/>
                    </a:p>
                  </a:txBody>
                  <a:tcPr>
                    <a:solidFill>
                      <a:schemeClr val="tx1">
                        <a:lumMod val="95000"/>
                        <a:lumOff val="5000"/>
                      </a:schemeClr>
                    </a:solidFill>
                  </a:tcPr>
                </a:tc>
                <a:extLst>
                  <a:ext uri="{0D108BD9-81ED-4DB2-BD59-A6C34878D82A}">
                    <a16:rowId xmlns:a16="http://schemas.microsoft.com/office/drawing/2014/main" val="1455915032"/>
                  </a:ext>
                </a:extLst>
              </a:tr>
            </a:tbl>
          </a:graphicData>
        </a:graphic>
      </p:graphicFrame>
      <p:cxnSp>
        <p:nvCxnSpPr>
          <p:cNvPr id="2" name="Straight Connector 1">
            <a:extLst>
              <a:ext uri="{FF2B5EF4-FFF2-40B4-BE49-F238E27FC236}">
                <a16:creationId xmlns:a16="http://schemas.microsoft.com/office/drawing/2014/main" id="{D1F8E465-C0FC-AE90-B430-ED96A4ED7494}"/>
              </a:ext>
            </a:extLst>
          </p:cNvPr>
          <p:cNvCxnSpPr>
            <a:cxnSpLocks/>
          </p:cNvCxnSpPr>
          <p:nvPr/>
        </p:nvCxnSpPr>
        <p:spPr>
          <a:xfrm>
            <a:off x="349395" y="1774622"/>
            <a:ext cx="6107989" cy="0"/>
          </a:xfrm>
          <a:prstGeom prst="line">
            <a:avLst/>
          </a:prstGeom>
          <a:ln w="9525"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1" name="TextBox 10">
            <a:extLst>
              <a:ext uri="{FF2B5EF4-FFF2-40B4-BE49-F238E27FC236}">
                <a16:creationId xmlns:a16="http://schemas.microsoft.com/office/drawing/2014/main" id="{21F95C34-7327-D6AC-14FF-74F9525390D1}"/>
              </a:ext>
            </a:extLst>
          </p:cNvPr>
          <p:cNvSpPr txBox="1"/>
          <p:nvPr/>
        </p:nvSpPr>
        <p:spPr>
          <a:xfrm>
            <a:off x="4906999" y="1868986"/>
            <a:ext cx="1665251" cy="246221"/>
          </a:xfrm>
          <a:prstGeom prst="rect">
            <a:avLst/>
          </a:prstGeom>
          <a:noFill/>
          <a:ln>
            <a:noFill/>
          </a:ln>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algn="r"/>
            <a:r>
              <a:rPr lang="ar-AE" sz="1000" b="1" dirty="0">
                <a:solidFill>
                  <a:schemeClr val="tx1"/>
                </a:solidFill>
                <a:latin typeface="Dubai" panose="020B0503030403030204" pitchFamily="34" charset="-78"/>
                <a:cs typeface="Dubai" panose="020B0503030403030204" pitchFamily="34" charset="-78"/>
              </a:rPr>
              <a:t>معلومات المنتج</a:t>
            </a:r>
            <a:endParaRPr lang="en-US" sz="1000" b="1" dirty="0">
              <a:solidFill>
                <a:schemeClr val="tx1"/>
              </a:solidFill>
              <a:latin typeface="Dubai" panose="020B0503030403030204" pitchFamily="34" charset="-78"/>
              <a:cs typeface="Dubai" panose="020B0503030403030204" pitchFamily="34" charset="-78"/>
            </a:endParaRPr>
          </a:p>
        </p:txBody>
      </p:sp>
      <p:sp>
        <p:nvSpPr>
          <p:cNvPr id="12" name="TextBox 11">
            <a:extLst>
              <a:ext uri="{FF2B5EF4-FFF2-40B4-BE49-F238E27FC236}">
                <a16:creationId xmlns:a16="http://schemas.microsoft.com/office/drawing/2014/main" id="{B4FAFF26-1AC8-A19C-6BE5-DC9BA4565BD9}"/>
              </a:ext>
            </a:extLst>
          </p:cNvPr>
          <p:cNvSpPr txBox="1"/>
          <p:nvPr/>
        </p:nvSpPr>
        <p:spPr>
          <a:xfrm>
            <a:off x="4553343" y="4520540"/>
            <a:ext cx="1977223" cy="246221"/>
          </a:xfrm>
          <a:prstGeom prst="rect">
            <a:avLst/>
          </a:prstGeom>
          <a:noFill/>
          <a:ln>
            <a:noFill/>
          </a:ln>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defPPr>
              <a:defRPr lang="en-US"/>
            </a:defPPr>
            <a:lvl1pPr>
              <a:defRPr sz="1200" b="1">
                <a:solidFill>
                  <a:srgbClr val="00A4DB"/>
                </a:solidFill>
                <a:latin typeface="Arial" panose="020B0604020202020204" pitchFamily="34" charset="0"/>
                <a:cs typeface="Arial" panose="020B0604020202020204" pitchFamily="34" charset="0"/>
              </a:defRPr>
            </a:lvl1pPr>
          </a:lstStyle>
          <a:p>
            <a:pPr algn="r"/>
            <a:r>
              <a:rPr lang="ar-AE" sz="1000" dirty="0">
                <a:solidFill>
                  <a:schemeClr val="tx1"/>
                </a:solidFill>
                <a:latin typeface="Dubai" panose="020B0503030403030204" pitchFamily="34" charset="-78"/>
                <a:cs typeface="Dubai" panose="020B0503030403030204" pitchFamily="34" charset="-78"/>
              </a:rPr>
              <a:t>الرسوم الرئيسية</a:t>
            </a:r>
            <a:endParaRPr lang="en-US" sz="1000" dirty="0">
              <a:solidFill>
                <a:schemeClr val="tx1"/>
              </a:solidFill>
              <a:latin typeface="Dubai" panose="020B0503030403030204" pitchFamily="34" charset="-78"/>
              <a:cs typeface="Dubai" panose="020B0503030403030204" pitchFamily="34" charset="-78"/>
            </a:endParaRPr>
          </a:p>
        </p:txBody>
      </p:sp>
      <p:grpSp>
        <p:nvGrpSpPr>
          <p:cNvPr id="13" name="Group 12">
            <a:extLst>
              <a:ext uri="{FF2B5EF4-FFF2-40B4-BE49-F238E27FC236}">
                <a16:creationId xmlns:a16="http://schemas.microsoft.com/office/drawing/2014/main" id="{01CC2DE4-B292-B0D8-5BC8-24FD3874176A}"/>
              </a:ext>
            </a:extLst>
          </p:cNvPr>
          <p:cNvGrpSpPr/>
          <p:nvPr/>
        </p:nvGrpSpPr>
        <p:grpSpPr>
          <a:xfrm>
            <a:off x="6376618" y="30663"/>
            <a:ext cx="386113" cy="446856"/>
            <a:chOff x="988752" y="669511"/>
            <a:chExt cx="386113" cy="446856"/>
          </a:xfrm>
        </p:grpSpPr>
        <p:pic>
          <p:nvPicPr>
            <p:cNvPr id="14" name="Picture 8">
              <a:extLst>
                <a:ext uri="{FF2B5EF4-FFF2-40B4-BE49-F238E27FC236}">
                  <a16:creationId xmlns:a16="http://schemas.microsoft.com/office/drawing/2014/main" id="{DFDBA7FE-ED22-E6FA-FD1B-0C8997282B1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962" t="66945"/>
            <a:stretch/>
          </p:blipFill>
          <p:spPr bwMode="auto">
            <a:xfrm>
              <a:off x="988752" y="975605"/>
              <a:ext cx="386113" cy="140762"/>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5" name="Picture 14">
              <a:extLst>
                <a:ext uri="{FF2B5EF4-FFF2-40B4-BE49-F238E27FC236}">
                  <a16:creationId xmlns:a16="http://schemas.microsoft.com/office/drawing/2014/main" id="{A911AA86-2199-B5A4-A6C3-320D61FB9C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8752" y="669511"/>
              <a:ext cx="386113" cy="288021"/>
            </a:xfrm>
            <a:prstGeom prst="rect">
              <a:avLst/>
            </a:prstGeom>
            <a:ln>
              <a:noFill/>
            </a:ln>
          </p:spPr>
        </p:pic>
      </p:grpSp>
      <p:sp>
        <p:nvSpPr>
          <p:cNvPr id="18" name="TextBox 17">
            <a:extLst>
              <a:ext uri="{FF2B5EF4-FFF2-40B4-BE49-F238E27FC236}">
                <a16:creationId xmlns:a16="http://schemas.microsoft.com/office/drawing/2014/main" id="{94FA6290-E519-7299-1068-4B431E71F8C2}"/>
              </a:ext>
            </a:extLst>
          </p:cNvPr>
          <p:cNvSpPr txBox="1"/>
          <p:nvPr/>
        </p:nvSpPr>
        <p:spPr>
          <a:xfrm>
            <a:off x="-20700" y="503245"/>
            <a:ext cx="899025" cy="253916"/>
          </a:xfrm>
          <a:prstGeom prst="rect">
            <a:avLst/>
          </a:prstGeom>
          <a:noFill/>
        </p:spPr>
        <p:txBody>
          <a:bodyPr wrap="square" rtlCol="0">
            <a:spAutoFit/>
          </a:bodyPr>
          <a:lstStyle/>
          <a:p>
            <a:pPr algn="r"/>
            <a:r>
              <a:rPr lang="ar-AE" sz="1050" i="1" dirty="0">
                <a:latin typeface="Dubai Light" panose="020B0303030403030204" pitchFamily="34" charset="-78"/>
                <a:cs typeface="Dubai Light" panose="020B0303030403030204" pitchFamily="34" charset="-78"/>
              </a:rPr>
              <a:t>يناير</a:t>
            </a:r>
            <a:r>
              <a:rPr lang="en-US" sz="1050" i="1" dirty="0">
                <a:latin typeface="Dubai Light" panose="020B0303030403030204" pitchFamily="34" charset="-78"/>
                <a:cs typeface="Dubai Light" panose="020B0303030403030204" pitchFamily="34" charset="-78"/>
              </a:rPr>
              <a:t> 2024</a:t>
            </a:r>
          </a:p>
        </p:txBody>
      </p:sp>
      <p:sp>
        <p:nvSpPr>
          <p:cNvPr id="19" name="TextBox 18">
            <a:extLst>
              <a:ext uri="{FF2B5EF4-FFF2-40B4-BE49-F238E27FC236}">
                <a16:creationId xmlns:a16="http://schemas.microsoft.com/office/drawing/2014/main" id="{4CF6BED5-8D87-BD7C-9156-2CF794F1A87B}"/>
              </a:ext>
            </a:extLst>
          </p:cNvPr>
          <p:cNvSpPr txBox="1"/>
          <p:nvPr/>
        </p:nvSpPr>
        <p:spPr>
          <a:xfrm>
            <a:off x="2060441" y="515244"/>
            <a:ext cx="2743060" cy="646331"/>
          </a:xfrm>
          <a:prstGeom prst="rect">
            <a:avLst/>
          </a:prstGeom>
          <a:noFill/>
        </p:spPr>
        <p:txBody>
          <a:bodyPr wrap="none" rtlCol="0">
            <a:spAutoFit/>
          </a:bodyPr>
          <a:lstStyle/>
          <a:p>
            <a:pPr algn="ctr"/>
            <a:r>
              <a:rPr lang="ar-AE" b="1" dirty="0">
                <a:latin typeface="Dubai" panose="020B0503030403030204" pitchFamily="34" charset="-78"/>
                <a:ea typeface="Calibri" panose="020F0502020204030204" pitchFamily="34" charset="0"/>
                <a:cs typeface="Dubai" panose="020B0503030403030204" pitchFamily="34" charset="-78"/>
              </a:rPr>
              <a:t>ال</a:t>
            </a:r>
            <a:r>
              <a:rPr lang="ar-AE" sz="1800" b="1" dirty="0">
                <a:effectLst/>
                <a:latin typeface="Dubai" panose="020B0503030403030204" pitchFamily="34" charset="-78"/>
                <a:ea typeface="Calibri" panose="020F0502020204030204" pitchFamily="34" charset="0"/>
                <a:cs typeface="Dubai" panose="020B0503030403030204" pitchFamily="34" charset="-78"/>
              </a:rPr>
              <a:t>حساب الجاري</a:t>
            </a:r>
          </a:p>
          <a:p>
            <a:pPr algn="ctr"/>
            <a:r>
              <a:rPr lang="en-US" b="1" dirty="0">
                <a:latin typeface="Dubai" panose="020B0503030403030204" pitchFamily="34" charset="-78"/>
                <a:ea typeface="Times New Roman" panose="02020603050405020304" pitchFamily="18" charset="0"/>
                <a:cs typeface="Dubai" panose="020B0503030403030204" pitchFamily="34" charset="-78"/>
              </a:rPr>
              <a:t>(KFS) </a:t>
            </a:r>
            <a:r>
              <a:rPr lang="ar-SA" b="1" dirty="0">
                <a:latin typeface="Dubai" panose="020B0503030403030204" pitchFamily="34" charset="-78"/>
                <a:ea typeface="Times New Roman" panose="02020603050405020304" pitchFamily="18" charset="0"/>
                <a:cs typeface="Dubai" panose="020B0503030403030204" pitchFamily="34" charset="-78"/>
              </a:rPr>
              <a:t> بيان الحقائق الرئيسية</a:t>
            </a:r>
            <a:endParaRPr lang="en-US" sz="1800" b="1" dirty="0">
              <a:effectLst/>
              <a:latin typeface="Dubai" panose="020B0503030403030204" pitchFamily="34" charset="-78"/>
              <a:ea typeface="Calibri" panose="020F0502020204030204" pitchFamily="34" charset="0"/>
              <a:cs typeface="Dubai" panose="020B0503030403030204" pitchFamily="34" charset="-78"/>
            </a:endParaRPr>
          </a:p>
        </p:txBody>
      </p:sp>
    </p:spTree>
    <p:extLst>
      <p:ext uri="{BB962C8B-B14F-4D97-AF65-F5344CB8AC3E}">
        <p14:creationId xmlns:p14="http://schemas.microsoft.com/office/powerpoint/2010/main" val="880764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 name="Table 10">
            <a:extLst>
              <a:ext uri="{FF2B5EF4-FFF2-40B4-BE49-F238E27FC236}">
                <a16:creationId xmlns:a16="http://schemas.microsoft.com/office/drawing/2014/main" id="{7AE1A205-A195-4C66-82CE-20AD49D54B21}"/>
              </a:ext>
            </a:extLst>
          </p:cNvPr>
          <p:cNvGraphicFramePr>
            <a:graphicFrameLocks noGrp="1"/>
          </p:cNvGraphicFramePr>
          <p:nvPr>
            <p:extLst>
              <p:ext uri="{D42A27DB-BD31-4B8C-83A1-F6EECF244321}">
                <p14:modId xmlns:p14="http://schemas.microsoft.com/office/powerpoint/2010/main" val="757293204"/>
              </p:ext>
            </p:extLst>
          </p:nvPr>
        </p:nvGraphicFramePr>
        <p:xfrm>
          <a:off x="298335" y="5658809"/>
          <a:ext cx="6271340" cy="1935780"/>
        </p:xfrm>
        <a:graphic>
          <a:graphicData uri="http://schemas.openxmlformats.org/drawingml/2006/table">
            <a:tbl>
              <a:tblPr firstRow="1" bandRow="1">
                <a:tableStyleId>{5940675A-B579-460E-94D1-54222C63F5DA}</a:tableStyleId>
              </a:tblPr>
              <a:tblGrid>
                <a:gridCol w="6271340">
                  <a:extLst>
                    <a:ext uri="{9D8B030D-6E8A-4147-A177-3AD203B41FA5}">
                      <a16:colId xmlns:a16="http://schemas.microsoft.com/office/drawing/2014/main" val="3432666540"/>
                    </a:ext>
                  </a:extLst>
                </a:gridCol>
              </a:tblGrid>
              <a:tr h="1935780">
                <a:tc>
                  <a:txBody>
                    <a:bodyPr/>
                    <a:lstStyle/>
                    <a:p>
                      <a:pPr marL="428625" lvl="1" indent="-171450" algn="r" rtl="1">
                        <a:lnSpc>
                          <a:spcPct val="150000"/>
                        </a:lnSpc>
                        <a:buFont typeface="Arial" panose="020B0604020202020204" pitchFamily="34" charset="0"/>
                        <a:buChar char="•"/>
                      </a:pPr>
                      <a:r>
                        <a:rPr lang="ar-AE" sz="1000" kern="1200" dirty="0">
                          <a:solidFill>
                            <a:schemeClr val="tx1"/>
                          </a:solidFill>
                          <a:effectLst/>
                          <a:latin typeface="Dubai Light" panose="020B0303030403030204" pitchFamily="34" charset="-78"/>
                          <a:ea typeface="+mn-ea"/>
                          <a:cs typeface="Dubai Light" panose="020B0303030403030204" pitchFamily="34" charset="-78"/>
                        </a:rPr>
                        <a:t>يحق</a:t>
                      </a:r>
                      <a:r>
                        <a:rPr lang="ar-SA" sz="1000" kern="1200" dirty="0">
                          <a:solidFill>
                            <a:schemeClr val="tx1"/>
                          </a:solidFill>
                          <a:effectLst/>
                          <a:latin typeface="Dubai Light" panose="020B0303030403030204" pitchFamily="34" charset="-78"/>
                          <a:ea typeface="+mn-ea"/>
                          <a:cs typeface="Dubai Light" panose="020B0303030403030204" pitchFamily="34" charset="-78"/>
                        </a:rPr>
                        <a:t> للبنك استخدام أي رصيد دائن يتم الإحتفاظ به باسم العميل في أي حساب أو في أي فرع من فروع البنك من أجل تسديد أي مديونية أو مبالغ مستحقة</a:t>
                      </a:r>
                      <a:r>
                        <a:rPr lang="en-US" sz="1000" kern="1200" dirty="0">
                          <a:solidFill>
                            <a:schemeClr val="tx1"/>
                          </a:solidFill>
                          <a:effectLst/>
                          <a:latin typeface="Dubai Light" panose="020B0303030403030204" pitchFamily="34" charset="-78"/>
                          <a:ea typeface="+mn-ea"/>
                          <a:cs typeface="Dubai Light" panose="020B0303030403030204" pitchFamily="34" charset="-78"/>
                        </a:rPr>
                        <a:t>.</a:t>
                      </a:r>
                    </a:p>
                    <a:p>
                      <a:pPr marL="428625" lvl="1" indent="-171450" algn="r" rtl="1">
                        <a:lnSpc>
                          <a:spcPct val="150000"/>
                        </a:lnSpc>
                        <a:buFont typeface="Arial" panose="020B0604020202020204" pitchFamily="34" charset="0"/>
                        <a:buChar char="•"/>
                      </a:pPr>
                      <a:r>
                        <a:rPr lang="ar-SA" sz="1000" kern="1200" dirty="0">
                          <a:solidFill>
                            <a:schemeClr val="tx1"/>
                          </a:solidFill>
                          <a:effectLst/>
                          <a:latin typeface="Dubai Light" panose="020B0303030403030204" pitchFamily="34" charset="-78"/>
                          <a:ea typeface="+mn-ea"/>
                          <a:cs typeface="Dubai Light" panose="020B0303030403030204" pitchFamily="34" charset="-78"/>
                        </a:rPr>
                        <a:t>أنت مطالب بتزويد البنك بنسخ محدثة </a:t>
                      </a:r>
                      <a:r>
                        <a:rPr lang="ar-AE" sz="1000" kern="1200" dirty="0">
                          <a:solidFill>
                            <a:schemeClr val="tx1"/>
                          </a:solidFill>
                          <a:effectLst/>
                          <a:latin typeface="Dubai Light" panose="020B0303030403030204" pitchFamily="34" charset="-78"/>
                          <a:ea typeface="+mn-ea"/>
                          <a:cs typeface="Dubai Light" panose="020B0303030403030204" pitchFamily="34" charset="-78"/>
                        </a:rPr>
                        <a:t>من</a:t>
                      </a:r>
                      <a:r>
                        <a:rPr lang="ar-SA" sz="1000" kern="1200" dirty="0">
                          <a:solidFill>
                            <a:schemeClr val="tx1"/>
                          </a:solidFill>
                          <a:effectLst/>
                          <a:latin typeface="Dubai Light" panose="020B0303030403030204" pitchFamily="34" charset="-78"/>
                          <a:ea typeface="+mn-ea"/>
                          <a:cs typeface="Dubai Light" panose="020B0303030403030204" pitchFamily="34" charset="-78"/>
                        </a:rPr>
                        <a:t> مستنداتك في جميع الأوقات. قد يؤدي عدم تقديم هذه المستندات إلى فرض رسوم، أو القيام بتقييد تنفيذ المعاملات، أو </a:t>
                      </a:r>
                      <a:r>
                        <a:rPr lang="ar-AE" sz="1000" kern="1200" dirty="0">
                          <a:solidFill>
                            <a:schemeClr val="tx1"/>
                          </a:solidFill>
                          <a:effectLst/>
                          <a:latin typeface="Dubai Light" panose="020B0303030403030204" pitchFamily="34" charset="-78"/>
                          <a:ea typeface="+mn-ea"/>
                          <a:cs typeface="Dubai Light" panose="020B0303030403030204" pitchFamily="34" charset="-78"/>
                        </a:rPr>
                        <a:t>حظر</a:t>
                      </a:r>
                      <a:r>
                        <a:rPr lang="ar-SA" sz="1000" kern="1200" dirty="0">
                          <a:solidFill>
                            <a:schemeClr val="tx1"/>
                          </a:solidFill>
                          <a:effectLst/>
                          <a:latin typeface="Dubai Light" panose="020B0303030403030204" pitchFamily="34" charset="-78"/>
                          <a:ea typeface="+mn-ea"/>
                          <a:cs typeface="Dubai Light" panose="020B0303030403030204" pitchFamily="34" charset="-78"/>
                        </a:rPr>
                        <a:t> أو إغلاق الحساب</a:t>
                      </a:r>
                      <a:r>
                        <a:rPr lang="en-US" sz="1000" kern="1200" dirty="0">
                          <a:solidFill>
                            <a:schemeClr val="tx1"/>
                          </a:solidFill>
                          <a:effectLst/>
                          <a:latin typeface="Dubai Light" panose="020B0303030403030204" pitchFamily="34" charset="-78"/>
                          <a:ea typeface="+mn-ea"/>
                          <a:cs typeface="Dubai Light" panose="020B0303030403030204" pitchFamily="34" charset="-78"/>
                        </a:rPr>
                        <a:t>.</a:t>
                      </a:r>
                    </a:p>
                    <a:p>
                      <a:pPr marL="428625" lvl="1" indent="-171450" algn="r" rtl="1">
                        <a:lnSpc>
                          <a:spcPct val="150000"/>
                        </a:lnSpc>
                        <a:buFont typeface="Arial" panose="020B0604020202020204" pitchFamily="34" charset="0"/>
                        <a:buChar char="•"/>
                      </a:pPr>
                      <a:r>
                        <a:rPr lang="ar-SA" sz="1000" kern="1200" dirty="0">
                          <a:solidFill>
                            <a:schemeClr val="tx1"/>
                          </a:solidFill>
                          <a:effectLst/>
                          <a:latin typeface="Dubai Light" panose="020B0303030403030204" pitchFamily="34" charset="-78"/>
                          <a:ea typeface="+mn-ea"/>
                          <a:cs typeface="Dubai Light" panose="020B0303030403030204" pitchFamily="34" charset="-78"/>
                        </a:rPr>
                        <a:t>يحق للبنك إغلاق الحساب إذا تبين أن سلوك الحساب غير متوافق وفقًا لسياسة الامتثال الخاصة بالبنك وبما يتماشى مع لوائح مصرف الإمارات العربية المتحدة المركزي</a:t>
                      </a:r>
                      <a:r>
                        <a:rPr lang="en-US" sz="1000" kern="1200" dirty="0">
                          <a:solidFill>
                            <a:schemeClr val="tx1"/>
                          </a:solidFill>
                          <a:effectLst/>
                          <a:latin typeface="Dubai Light" panose="020B0303030403030204" pitchFamily="34" charset="-78"/>
                          <a:ea typeface="+mn-ea"/>
                          <a:cs typeface="Dubai Light" panose="020B0303030403030204" pitchFamily="34" charset="-78"/>
                        </a:rPr>
                        <a:t>.</a:t>
                      </a:r>
                    </a:p>
                    <a:p>
                      <a:pPr marL="428625" lvl="1" indent="-171450" algn="r" rtl="1">
                        <a:lnSpc>
                          <a:spcPct val="150000"/>
                        </a:lnSpc>
                        <a:buFont typeface="Arial" panose="020B0604020202020204" pitchFamily="34" charset="0"/>
                        <a:buChar char="•"/>
                      </a:pPr>
                      <a:r>
                        <a:rPr lang="ar-SA" sz="1000" kern="1200" dirty="0">
                          <a:solidFill>
                            <a:schemeClr val="tx1"/>
                          </a:solidFill>
                          <a:effectLst/>
                          <a:latin typeface="Dubai Light" panose="020B0303030403030204" pitchFamily="34" charset="-78"/>
                          <a:ea typeface="+mn-ea"/>
                          <a:cs typeface="Dubai Light" panose="020B0303030403030204" pitchFamily="34" charset="-78"/>
                        </a:rPr>
                        <a:t>في حالة إخفاقك في تلبية الشروط والأحكام الخاصة بنا، سواء كان ذلك قبل وأثناء علاقتك المصرفية معنا، فستكون هناك عواقب على ذلك قد تشمل تقييد أو حظر حسابك أو حتى القيام بإغلاق حسابك المصرفي</a:t>
                      </a:r>
                      <a:r>
                        <a:rPr lang="en-US" sz="1000" kern="1200" dirty="0">
                          <a:solidFill>
                            <a:schemeClr val="tx1"/>
                          </a:solidFill>
                          <a:effectLst/>
                          <a:latin typeface="Dubai Light" panose="020B0303030403030204" pitchFamily="34" charset="-78"/>
                          <a:ea typeface="+mn-ea"/>
                          <a:cs typeface="Dubai Light" panose="020B0303030403030204" pitchFamily="34" charset="-78"/>
                        </a:rPr>
                        <a:t>.</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2119326"/>
                  </a:ext>
                </a:extLst>
              </a:tr>
            </a:tbl>
          </a:graphicData>
        </a:graphic>
      </p:graphicFrame>
      <p:graphicFrame>
        <p:nvGraphicFramePr>
          <p:cNvPr id="2" name="Table 10">
            <a:extLst>
              <a:ext uri="{FF2B5EF4-FFF2-40B4-BE49-F238E27FC236}">
                <a16:creationId xmlns:a16="http://schemas.microsoft.com/office/drawing/2014/main" id="{05102AA4-CCEB-AD16-E6C9-D4A9DB1D1EB4}"/>
              </a:ext>
            </a:extLst>
          </p:cNvPr>
          <p:cNvGraphicFramePr>
            <a:graphicFrameLocks noGrp="1"/>
          </p:cNvGraphicFramePr>
          <p:nvPr>
            <p:extLst>
              <p:ext uri="{D42A27DB-BD31-4B8C-83A1-F6EECF244321}">
                <p14:modId xmlns:p14="http://schemas.microsoft.com/office/powerpoint/2010/main" val="4040958800"/>
              </p:ext>
            </p:extLst>
          </p:nvPr>
        </p:nvGraphicFramePr>
        <p:xfrm>
          <a:off x="300389" y="1816149"/>
          <a:ext cx="6271341" cy="3427730"/>
        </p:xfrm>
        <a:graphic>
          <a:graphicData uri="http://schemas.openxmlformats.org/drawingml/2006/table">
            <a:tbl>
              <a:tblPr firstRow="1" bandRow="1">
                <a:tableStyleId>{5940675A-B579-460E-94D1-54222C63F5DA}</a:tableStyleId>
              </a:tblPr>
              <a:tblGrid>
                <a:gridCol w="6271341">
                  <a:extLst>
                    <a:ext uri="{9D8B030D-6E8A-4147-A177-3AD203B41FA5}">
                      <a16:colId xmlns:a16="http://schemas.microsoft.com/office/drawing/2014/main" val="3432666540"/>
                    </a:ext>
                  </a:extLst>
                </a:gridCol>
              </a:tblGrid>
              <a:tr h="3006034">
                <a:tc>
                  <a:txBody>
                    <a:bodyPr/>
                    <a:lstStyle/>
                    <a:p>
                      <a:pPr marL="428625" lvl="1" indent="-171450" algn="r" rtl="1">
                        <a:lnSpc>
                          <a:spcPct val="150000"/>
                        </a:lnSpc>
                        <a:buFont typeface="Arial" panose="020B0604020202020204" pitchFamily="34" charset="0"/>
                        <a:buChar char="•"/>
                      </a:pPr>
                      <a:r>
                        <a:rPr lang="ar-AE" sz="1000" kern="1200" dirty="0">
                          <a:solidFill>
                            <a:schemeClr val="tx1"/>
                          </a:solidFill>
                          <a:effectLst/>
                          <a:latin typeface="Dubai Light" panose="020B0303030403030204" pitchFamily="34" charset="-78"/>
                          <a:ea typeface="+mn-ea"/>
                          <a:cs typeface="Dubai Light" panose="020B0303030403030204" pitchFamily="34" charset="-78"/>
                        </a:rPr>
                        <a:t>يصدر البنك دفتر شيكات لأصحاب الحسابات وفقاً لإرشادات الإتحاد للمعلومات الائتمانية والمصرف المركزي لدولة الأمارات العربية المتحدة، وسوف يستلمها</a:t>
                      </a:r>
                      <a:r>
                        <a:rPr lang="en-US" sz="1000" kern="1200" dirty="0">
                          <a:solidFill>
                            <a:schemeClr val="tx1"/>
                          </a:solidFill>
                          <a:effectLst/>
                          <a:latin typeface="Dubai Light" panose="020B0303030403030204" pitchFamily="34" charset="-78"/>
                          <a:ea typeface="+mn-ea"/>
                          <a:cs typeface="Dubai Light" panose="020B0303030403030204" pitchFamily="34" charset="-78"/>
                        </a:rPr>
                        <a:t> </a:t>
                      </a:r>
                      <a:r>
                        <a:rPr lang="ar-AE" sz="1000" kern="1200" dirty="0">
                          <a:solidFill>
                            <a:schemeClr val="tx1"/>
                          </a:solidFill>
                          <a:effectLst/>
                          <a:latin typeface="Dubai Light" panose="020B0303030403030204" pitchFamily="34" charset="-78"/>
                          <a:ea typeface="+mn-ea"/>
                          <a:cs typeface="Dubai Light" panose="020B0303030403030204" pitchFamily="34" charset="-78"/>
                        </a:rPr>
                        <a:t>العملاء عبر وكلاء البنك المعتمدين.</a:t>
                      </a:r>
                    </a:p>
                    <a:p>
                      <a:pPr marL="428625" lvl="1" indent="-171450" algn="r" rtl="1">
                        <a:lnSpc>
                          <a:spcPct val="150000"/>
                        </a:lnSpc>
                        <a:buFont typeface="Arial" panose="020B0604020202020204" pitchFamily="34" charset="0"/>
                        <a:buChar char="•"/>
                      </a:pPr>
                      <a:r>
                        <a:rPr lang="ar-AE" sz="1000" kern="1200" dirty="0">
                          <a:solidFill>
                            <a:schemeClr val="tx1"/>
                          </a:solidFill>
                          <a:effectLst/>
                          <a:latin typeface="Dubai Light" panose="020B0303030403030204" pitchFamily="34" charset="-78"/>
                          <a:ea typeface="+mn-ea"/>
                          <a:cs typeface="Dubai Light" panose="020B0303030403030204" pitchFamily="34" charset="-78"/>
                        </a:rPr>
                        <a:t>سيتم إغلاق الحساب في حالة إرجاع 4 شيكات غير مدفوعة بسبب عدم توفر الرصيد الكافي خلال عام، وفقاً لتعليمات المصرف المركزي لدولة الإمارات العربية المتحدة.</a:t>
                      </a:r>
                    </a:p>
                    <a:p>
                      <a:pPr marL="428625" lvl="1" indent="-171450" algn="r" rtl="1">
                        <a:lnSpc>
                          <a:spcPct val="150000"/>
                        </a:lnSpc>
                        <a:buFont typeface="Arial" panose="020B0604020202020204" pitchFamily="34" charset="0"/>
                        <a:buChar char="•"/>
                      </a:pPr>
                      <a:r>
                        <a:rPr lang="ar-SA" sz="1000" kern="1200" dirty="0">
                          <a:solidFill>
                            <a:schemeClr val="tx1"/>
                          </a:solidFill>
                          <a:effectLst/>
                          <a:latin typeface="Dubai Light" panose="020B0303030403030204" pitchFamily="34" charset="-78"/>
                          <a:ea typeface="+mn-ea"/>
                          <a:cs typeface="Dubai Light" panose="020B0303030403030204" pitchFamily="34" charset="-78"/>
                        </a:rPr>
                        <a:t>يختلف أساس حساب الفائدة وتكرار الفائدة الائتمانية على حسب المنتج المختار . </a:t>
                      </a:r>
                      <a:endParaRPr lang="en-US" sz="1000" kern="1200" dirty="0">
                        <a:solidFill>
                          <a:schemeClr val="tx1"/>
                        </a:solidFill>
                        <a:effectLst/>
                        <a:latin typeface="Dubai Light" panose="020B0303030403030204" pitchFamily="34" charset="-78"/>
                        <a:ea typeface="+mn-ea"/>
                        <a:cs typeface="Dubai Light" panose="020B0303030403030204" pitchFamily="34" charset="-78"/>
                      </a:endParaRPr>
                    </a:p>
                    <a:p>
                      <a:pPr marL="428625" lvl="1" indent="-171450" algn="r" rtl="1">
                        <a:lnSpc>
                          <a:spcPct val="150000"/>
                        </a:lnSpc>
                        <a:buFont typeface="Arial" panose="020B0604020202020204" pitchFamily="34" charset="0"/>
                        <a:buChar char="•"/>
                      </a:pPr>
                      <a:r>
                        <a:rPr lang="ar-AE" sz="1000" kern="1200" dirty="0">
                          <a:solidFill>
                            <a:schemeClr val="tx1"/>
                          </a:solidFill>
                          <a:effectLst/>
                          <a:latin typeface="Dubai Light" panose="020B0303030403030204" pitchFamily="34" charset="-78"/>
                          <a:ea typeface="+mn-ea"/>
                          <a:cs typeface="Dubai Light" panose="020B0303030403030204" pitchFamily="34" charset="-78"/>
                        </a:rPr>
                        <a:t>يحق للبنك </a:t>
                      </a:r>
                      <a:r>
                        <a:rPr lang="ar-SA" sz="1000" kern="1200" dirty="0">
                          <a:solidFill>
                            <a:schemeClr val="tx1"/>
                          </a:solidFill>
                          <a:effectLst/>
                          <a:latin typeface="Dubai Light" panose="020B0303030403030204" pitchFamily="34" charset="-78"/>
                          <a:ea typeface="+mn-ea"/>
                          <a:cs typeface="Dubai Light" panose="020B0303030403030204" pitchFamily="34" charset="-78"/>
                        </a:rPr>
                        <a:t>في تعديل الشروط والأحكام العامة للبنك المتعلقة بالمنتجات المصرفية للأفراد (بما في ذلك </a:t>
                      </a:r>
                      <a:r>
                        <a:rPr lang="ar-AE" sz="1000" kern="1200" dirty="0">
                          <a:solidFill>
                            <a:schemeClr val="tx1"/>
                          </a:solidFill>
                          <a:effectLst/>
                          <a:latin typeface="Dubai Light" panose="020B0303030403030204" pitchFamily="34" charset="-78"/>
                          <a:ea typeface="+mn-ea"/>
                          <a:cs typeface="Dubai Light" panose="020B0303030403030204" pitchFamily="34" charset="-78"/>
                        </a:rPr>
                        <a:t>ال</a:t>
                      </a:r>
                      <a:r>
                        <a:rPr lang="ar-SA" sz="1000" kern="1200" dirty="0">
                          <a:solidFill>
                            <a:schemeClr val="tx1"/>
                          </a:solidFill>
                          <a:effectLst/>
                          <a:latin typeface="Dubai Light" panose="020B0303030403030204" pitchFamily="34" charset="-78"/>
                          <a:ea typeface="+mn-ea"/>
                          <a:cs typeface="Dubai Light" panose="020B0303030403030204" pitchFamily="34" charset="-78"/>
                        </a:rPr>
                        <a:t>طلبات و</a:t>
                      </a:r>
                      <a:r>
                        <a:rPr lang="ar-AE" sz="1000" kern="1200" dirty="0">
                          <a:solidFill>
                            <a:schemeClr val="tx1"/>
                          </a:solidFill>
                          <a:effectLst/>
                          <a:latin typeface="Dubai Light" panose="020B0303030403030204" pitchFamily="34" charset="-78"/>
                          <a:ea typeface="+mn-ea"/>
                          <a:cs typeface="Dubai Light" panose="020B0303030403030204" pitchFamily="34" charset="-78"/>
                        </a:rPr>
                        <a:t>ال</a:t>
                      </a:r>
                      <a:r>
                        <a:rPr lang="ar-SA" sz="1000" kern="1200" dirty="0">
                          <a:solidFill>
                            <a:schemeClr val="tx1"/>
                          </a:solidFill>
                          <a:effectLst/>
                          <a:latin typeface="Dubai Light" panose="020B0303030403030204" pitchFamily="34" charset="-78"/>
                          <a:ea typeface="+mn-ea"/>
                          <a:cs typeface="Dubai Light" panose="020B0303030403030204" pitchFamily="34" charset="-78"/>
                        </a:rPr>
                        <a:t>وثائق ذات صلة) وذلك عن طريق إرسال إشعار مسبق إليك وفقاً للقانون المعمول به.</a:t>
                      </a:r>
                      <a:endParaRPr lang="en-US" sz="1000" kern="1200" dirty="0">
                        <a:solidFill>
                          <a:schemeClr val="tx1"/>
                        </a:solidFill>
                        <a:effectLst/>
                        <a:latin typeface="Dubai Light" panose="020B0303030403030204" pitchFamily="34" charset="-78"/>
                        <a:ea typeface="+mn-ea"/>
                        <a:cs typeface="Dubai Light" panose="020B0303030403030204" pitchFamily="34" charset="-78"/>
                      </a:endParaRPr>
                    </a:p>
                    <a:p>
                      <a:pPr marL="428625" lvl="1" indent="-171450" algn="r" rtl="1">
                        <a:lnSpc>
                          <a:spcPct val="150000"/>
                        </a:lnSpc>
                        <a:buFont typeface="Arial" panose="020B0604020202020204" pitchFamily="34" charset="0"/>
                        <a:buChar char="•"/>
                      </a:pPr>
                      <a:r>
                        <a:rPr lang="ar-SA" sz="1000" kern="1200" dirty="0">
                          <a:solidFill>
                            <a:schemeClr val="tx1"/>
                          </a:solidFill>
                          <a:effectLst/>
                          <a:latin typeface="Dubai Light" panose="020B0303030403030204" pitchFamily="34" charset="-78"/>
                          <a:ea typeface="+mn-ea"/>
                          <a:cs typeface="Dubai Light" panose="020B0303030403030204" pitchFamily="34" charset="-78"/>
                        </a:rPr>
                        <a:t>يرجى الاحتفاظ ببطاقات الخصم الخاصة بك بما في ذلك رقم التعريف الشخصي</a:t>
                      </a:r>
                      <a:r>
                        <a:rPr lang="en-US" sz="1000" kern="1200" dirty="0">
                          <a:solidFill>
                            <a:schemeClr val="tx1"/>
                          </a:solidFill>
                          <a:effectLst/>
                          <a:latin typeface="Dubai Light" panose="020B0303030403030204" pitchFamily="34" charset="-78"/>
                          <a:ea typeface="+mn-ea"/>
                          <a:cs typeface="Dubai Light" panose="020B0303030403030204" pitchFamily="34" charset="-78"/>
                        </a:rPr>
                        <a:t>(PIN) </a:t>
                      </a:r>
                      <a:r>
                        <a:rPr lang="ar-SA" sz="1000" kern="1200" dirty="0">
                          <a:solidFill>
                            <a:schemeClr val="tx1"/>
                          </a:solidFill>
                          <a:effectLst/>
                          <a:latin typeface="Dubai Light" panose="020B0303030403030204" pitchFamily="34" charset="-78"/>
                          <a:ea typeface="+mn-ea"/>
                          <a:cs typeface="Dubai Light" panose="020B0303030403030204" pitchFamily="34" charset="-78"/>
                        </a:rPr>
                        <a:t> وبيانات الاعتماد المصرفية عبر الإنترنت بأمان لتجنب أي سوء استخدام أو اجراءات احتيالية من قبل الآخرين</a:t>
                      </a:r>
                      <a:r>
                        <a:rPr lang="ar-AE" sz="1000" kern="1200" dirty="0">
                          <a:solidFill>
                            <a:schemeClr val="tx1"/>
                          </a:solidFill>
                          <a:effectLst/>
                          <a:latin typeface="Dubai Light" panose="020B0303030403030204" pitchFamily="34" charset="-78"/>
                          <a:ea typeface="+mn-ea"/>
                          <a:cs typeface="Dubai Light" panose="020B0303030403030204" pitchFamily="34" charset="-78"/>
                        </a:rPr>
                        <a:t>.</a:t>
                      </a:r>
                      <a:r>
                        <a:rPr lang="ar-SA" sz="1000" kern="1200" dirty="0">
                          <a:solidFill>
                            <a:schemeClr val="tx1"/>
                          </a:solidFill>
                          <a:effectLst/>
                          <a:latin typeface="Dubai Light" panose="020B0303030403030204" pitchFamily="34" charset="-78"/>
                          <a:ea typeface="+mn-ea"/>
                          <a:cs typeface="Dubai Light" panose="020B0303030403030204" pitchFamily="34" charset="-78"/>
                        </a:rPr>
                        <a:t> </a:t>
                      </a:r>
                      <a:endParaRPr lang="en-US" sz="1000" kern="1200" dirty="0">
                        <a:solidFill>
                          <a:schemeClr val="tx1"/>
                        </a:solidFill>
                        <a:effectLst/>
                        <a:latin typeface="Dubai Light" panose="020B0303030403030204" pitchFamily="34" charset="-78"/>
                        <a:ea typeface="+mn-ea"/>
                        <a:cs typeface="Dubai Light" panose="020B0303030403030204" pitchFamily="34" charset="-78"/>
                      </a:endParaRPr>
                    </a:p>
                    <a:p>
                      <a:pPr marL="428625" lvl="1" indent="-171450" algn="r" rtl="1">
                        <a:lnSpc>
                          <a:spcPct val="150000"/>
                        </a:lnSpc>
                        <a:buFont typeface="Arial" panose="020B0604020202020204" pitchFamily="34" charset="0"/>
                        <a:buChar char="•"/>
                      </a:pPr>
                      <a:r>
                        <a:rPr lang="ar-SA" sz="1000" kern="1200" dirty="0">
                          <a:solidFill>
                            <a:schemeClr val="tx1"/>
                          </a:solidFill>
                          <a:effectLst/>
                          <a:latin typeface="Dubai Light" panose="020B0303030403030204" pitchFamily="34" charset="-78"/>
                          <a:ea typeface="+mn-ea"/>
                          <a:cs typeface="Dubai Light" panose="020B0303030403030204" pitchFamily="34" charset="-78"/>
                        </a:rPr>
                        <a:t>يجب قراءة وتنفيذ الشروط والأحكام العامة للبنك المتعلقة بالمنتجات المصرفية للأفراد (بما في ذلك أي طلبات ووثائق ذات صلة) وذلك عن طريق إرسال إشعار مسبق إليك وفقاً للقانون المعمول به.</a:t>
                      </a:r>
                      <a:endParaRPr lang="en-US" sz="1000" kern="1200" dirty="0">
                        <a:solidFill>
                          <a:schemeClr val="tx1"/>
                        </a:solidFill>
                        <a:effectLst/>
                        <a:latin typeface="Dubai Light" panose="020B0303030403030204" pitchFamily="34" charset="-78"/>
                        <a:ea typeface="+mn-ea"/>
                        <a:cs typeface="Dubai Light" panose="020B0303030403030204" pitchFamily="34" charset="-78"/>
                      </a:endParaRPr>
                    </a:p>
                    <a:p>
                      <a:pPr marL="428625" marR="0" lvl="1" indent="-171450" algn="r" defTabSz="51435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ar-SA" sz="1000" kern="1200" dirty="0">
                          <a:solidFill>
                            <a:schemeClr val="tx1"/>
                          </a:solidFill>
                          <a:effectLst/>
                          <a:latin typeface="Dubai Light" panose="020B0303030403030204" pitchFamily="34" charset="-78"/>
                          <a:ea typeface="+mn-ea"/>
                          <a:cs typeface="Dubai Light" panose="020B0303030403030204" pitchFamily="34" charset="-78"/>
                        </a:rPr>
                        <a:t>يمكنك التواصل مع البنك</a:t>
                      </a:r>
                      <a:r>
                        <a:rPr lang="ar-AE" sz="1000" kern="1200" dirty="0">
                          <a:solidFill>
                            <a:schemeClr val="tx1"/>
                          </a:solidFill>
                          <a:effectLst/>
                          <a:latin typeface="Dubai Light" panose="020B0303030403030204" pitchFamily="34" charset="-78"/>
                          <a:ea typeface="+mn-ea"/>
                          <a:cs typeface="Dubai Light" panose="020B0303030403030204" pitchFamily="34" charset="-78"/>
                        </a:rPr>
                        <a:t> للإ</a:t>
                      </a:r>
                      <a:r>
                        <a:rPr lang="ar-SA" sz="1000" kern="1200" dirty="0">
                          <a:solidFill>
                            <a:schemeClr val="tx1"/>
                          </a:solidFill>
                          <a:effectLst/>
                          <a:latin typeface="Dubai Light" panose="020B0303030403030204" pitchFamily="34" charset="-78"/>
                          <a:ea typeface="+mn-ea"/>
                          <a:cs typeface="Dubai Light" panose="020B0303030403030204" pitchFamily="34" charset="-78"/>
                        </a:rPr>
                        <a:t>ستفسارات أو </a:t>
                      </a:r>
                      <a:r>
                        <a:rPr lang="ar-AE" sz="1000" kern="1200" dirty="0">
                          <a:solidFill>
                            <a:schemeClr val="tx1"/>
                          </a:solidFill>
                          <a:effectLst/>
                          <a:latin typeface="Dubai Light" panose="020B0303030403030204" pitchFamily="34" charset="-78"/>
                          <a:ea typeface="+mn-ea"/>
                          <a:cs typeface="Dubai Light" panose="020B0303030403030204" pitchFamily="34" charset="-78"/>
                        </a:rPr>
                        <a:t>ال</a:t>
                      </a:r>
                      <a:r>
                        <a:rPr lang="ar-SA" sz="1000" kern="1200" dirty="0">
                          <a:solidFill>
                            <a:schemeClr val="tx1"/>
                          </a:solidFill>
                          <a:effectLst/>
                          <a:latin typeface="Dubai Light" panose="020B0303030403030204" pitchFamily="34" charset="-78"/>
                          <a:ea typeface="+mn-ea"/>
                          <a:cs typeface="Dubai Light" panose="020B0303030403030204" pitchFamily="34" charset="-78"/>
                        </a:rPr>
                        <a:t>مساعدة أو </a:t>
                      </a:r>
                      <a:r>
                        <a:rPr lang="ar-AE" sz="1000" kern="1200" dirty="0">
                          <a:solidFill>
                            <a:schemeClr val="tx1"/>
                          </a:solidFill>
                          <a:effectLst/>
                          <a:latin typeface="Dubai Light" panose="020B0303030403030204" pitchFamily="34" charset="-78"/>
                          <a:ea typeface="+mn-ea"/>
                          <a:cs typeface="Dubai Light" panose="020B0303030403030204" pitchFamily="34" charset="-78"/>
                        </a:rPr>
                        <a:t>ال</a:t>
                      </a:r>
                      <a:r>
                        <a:rPr lang="ar-SA" sz="1000" kern="1200" dirty="0">
                          <a:solidFill>
                            <a:schemeClr val="tx1"/>
                          </a:solidFill>
                          <a:effectLst/>
                          <a:latin typeface="Dubai Light" panose="020B0303030403030204" pitchFamily="34" charset="-78"/>
                          <a:ea typeface="+mn-ea"/>
                          <a:cs typeface="Dubai Light" panose="020B0303030403030204" pitchFamily="34" charset="-78"/>
                        </a:rPr>
                        <a:t>شكاوى من خلال زيارة موقعنا الإلكتروني أو عبر تطبيق لِف</a:t>
                      </a:r>
                      <a:r>
                        <a:rPr lang="en-US" sz="1000" u="sng" kern="1200" dirty="0">
                          <a:solidFill>
                            <a:schemeClr val="tx1"/>
                          </a:solidFill>
                          <a:effectLst/>
                          <a:latin typeface="Dubai Light" panose="020B0303030403030204" pitchFamily="34" charset="-78"/>
                          <a:ea typeface="+mn-ea"/>
                          <a:cs typeface="Dubai Light" panose="020B0303030403030204" pitchFamily="34" charset="-78"/>
                          <a:hlinkClick r:id="rId2"/>
                        </a:rPr>
                        <a:t>https://liv.me/en/</a:t>
                      </a:r>
                      <a:r>
                        <a:rPr lang="en-US" sz="1000" kern="1200" dirty="0">
                          <a:solidFill>
                            <a:schemeClr val="tx1"/>
                          </a:solidFill>
                          <a:effectLst/>
                          <a:latin typeface="Dubai Light" panose="020B0303030403030204" pitchFamily="34" charset="-78"/>
                          <a:ea typeface="+mn-ea"/>
                          <a:cs typeface="Dubai Light" panose="020B0303030403030204" pitchFamily="34" charset="-78"/>
                        </a:rPr>
                        <a:t> </a:t>
                      </a:r>
                      <a:endParaRPr lang="ar-AE" sz="1000" kern="1200" dirty="0">
                        <a:solidFill>
                          <a:schemeClr val="tx1"/>
                        </a:solidFill>
                        <a:effectLst/>
                        <a:latin typeface="Dubai Light" panose="020B0303030403030204" pitchFamily="34" charset="-78"/>
                        <a:ea typeface="+mn-ea"/>
                        <a:cs typeface="Dubai Light" panose="020B0303030403030204" pitchFamily="34" charset="-78"/>
                      </a:endParaRPr>
                    </a:p>
                    <a:p>
                      <a:pPr marL="428625" lvl="1" indent="-171450" algn="r" rtl="1">
                        <a:lnSpc>
                          <a:spcPct val="150000"/>
                        </a:lnSpc>
                        <a:buFont typeface="Arial" panose="020B0604020202020204" pitchFamily="34" charset="0"/>
                        <a:buChar char="•"/>
                      </a:pPr>
                      <a:r>
                        <a:rPr lang="ar-AE" sz="1000" kern="1200" dirty="0">
                          <a:solidFill>
                            <a:schemeClr val="tx1"/>
                          </a:solidFill>
                          <a:effectLst/>
                          <a:latin typeface="Dubai Light" panose="020B0303030403030204" pitchFamily="34" charset="-78"/>
                          <a:ea typeface="+mn-ea"/>
                          <a:cs typeface="Dubai Light" panose="020B0303030403030204" pitchFamily="34" charset="-78"/>
                        </a:rPr>
                        <a:t>يسمح</a:t>
                      </a:r>
                      <a:r>
                        <a:rPr lang="ar-SA" sz="1000" kern="1200" dirty="0">
                          <a:solidFill>
                            <a:schemeClr val="tx1"/>
                          </a:solidFill>
                          <a:effectLst/>
                          <a:latin typeface="Dubai Light" panose="020B0303030403030204" pitchFamily="34" charset="-78"/>
                          <a:ea typeface="+mn-ea"/>
                          <a:cs typeface="Dubai Light" panose="020B0303030403030204" pitchFamily="34" charset="-78"/>
                        </a:rPr>
                        <a:t> لك بإلغاء المنتج في غضون خمسة (5) أيام عمل من توقيع الطلب ولن يتمكن البنك من إتمام الإجراءات حتى انتهاء هذه الفترة ما لم تتنازل عن هذا الحق، إذا أردت الإلغاء خلال هذه الفترة، فإنه يجب عليك توجيه إشعار للبنك</a:t>
                      </a:r>
                      <a:r>
                        <a:rPr lang="en-US" sz="1000" kern="1200" dirty="0">
                          <a:solidFill>
                            <a:schemeClr val="tx1"/>
                          </a:solidFill>
                          <a:effectLst/>
                          <a:latin typeface="Dubai Light" panose="020B0303030403030204" pitchFamily="34" charset="-78"/>
                          <a:ea typeface="+mn-ea"/>
                          <a:cs typeface="Dubai Light" panose="020B0303030403030204" pitchFamily="34" charset="-78"/>
                        </a:rPr>
                        <a:t>.</a:t>
                      </a:r>
                    </a:p>
                  </a:txBody>
                  <a:tcPr marL="0" marR="69215" marT="1778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2119326"/>
                  </a:ext>
                </a:extLst>
              </a:tr>
            </a:tbl>
          </a:graphicData>
        </a:graphic>
      </p:graphicFrame>
      <p:sp>
        <p:nvSpPr>
          <p:cNvPr id="4" name="TextBox 3">
            <a:extLst>
              <a:ext uri="{FF2B5EF4-FFF2-40B4-BE49-F238E27FC236}">
                <a16:creationId xmlns:a16="http://schemas.microsoft.com/office/drawing/2014/main" id="{11004647-889A-546C-C1B5-ADB93D296BBA}"/>
              </a:ext>
            </a:extLst>
          </p:cNvPr>
          <p:cNvSpPr txBox="1"/>
          <p:nvPr/>
        </p:nvSpPr>
        <p:spPr>
          <a:xfrm>
            <a:off x="4704932" y="1569928"/>
            <a:ext cx="1864742" cy="246221"/>
          </a:xfrm>
          <a:prstGeom prst="rect">
            <a:avLst/>
          </a:prstGeom>
          <a:noFill/>
          <a:ln>
            <a:noFill/>
          </a:ln>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defPPr>
              <a:defRPr lang="en-US"/>
            </a:defPPr>
            <a:lvl1pPr>
              <a:defRPr sz="1200" b="1">
                <a:solidFill>
                  <a:srgbClr val="00A4DB"/>
                </a:solidFill>
                <a:latin typeface="Arial" panose="020B0604020202020204" pitchFamily="34" charset="0"/>
                <a:cs typeface="Arial" panose="020B0604020202020204" pitchFamily="34" charset="0"/>
              </a:defRPr>
            </a:lvl1pPr>
          </a:lstStyle>
          <a:p>
            <a:pPr algn="r"/>
            <a:r>
              <a:rPr lang="ar-AE" sz="1000" dirty="0">
                <a:solidFill>
                  <a:schemeClr val="tx1"/>
                </a:solidFill>
                <a:effectLst/>
                <a:latin typeface="Dubai" panose="020B0503030403030204" pitchFamily="34" charset="-78"/>
                <a:ea typeface="Calibri" panose="020F0502020204030204" pitchFamily="34" charset="0"/>
                <a:cs typeface="Dubai" panose="020B0503030403030204" pitchFamily="34" charset="-78"/>
              </a:rPr>
              <a:t>م</a:t>
            </a:r>
            <a:r>
              <a:rPr lang="ar-SA" sz="1000" dirty="0">
                <a:solidFill>
                  <a:schemeClr val="tx1"/>
                </a:solidFill>
                <a:effectLst/>
                <a:latin typeface="Dubai" panose="020B0503030403030204" pitchFamily="34" charset="-78"/>
                <a:ea typeface="Calibri" panose="020F0502020204030204" pitchFamily="34" charset="0"/>
                <a:cs typeface="Dubai" panose="020B0503030403030204" pitchFamily="34" charset="-78"/>
              </a:rPr>
              <a:t>علومات إضافية</a:t>
            </a:r>
            <a:endParaRPr lang="en-US" sz="1000" dirty="0">
              <a:solidFill>
                <a:schemeClr val="tx1"/>
              </a:solidFill>
              <a:effectLst/>
              <a:latin typeface="Dubai" panose="020B0503030403030204" pitchFamily="34" charset="-78"/>
              <a:ea typeface="Calibri" panose="020F0502020204030204" pitchFamily="34" charset="0"/>
              <a:cs typeface="Dubai" panose="020B0503030403030204" pitchFamily="34" charset="-78"/>
            </a:endParaRPr>
          </a:p>
        </p:txBody>
      </p:sp>
      <p:sp>
        <p:nvSpPr>
          <p:cNvPr id="5" name="TextBox 4">
            <a:extLst>
              <a:ext uri="{FF2B5EF4-FFF2-40B4-BE49-F238E27FC236}">
                <a16:creationId xmlns:a16="http://schemas.microsoft.com/office/drawing/2014/main" id="{311E1ACD-C220-7D63-E166-D32FEE91F459}"/>
              </a:ext>
            </a:extLst>
          </p:cNvPr>
          <p:cNvSpPr txBox="1"/>
          <p:nvPr/>
        </p:nvSpPr>
        <p:spPr>
          <a:xfrm>
            <a:off x="5666780" y="5412588"/>
            <a:ext cx="902894" cy="246221"/>
          </a:xfrm>
          <a:prstGeom prst="rect">
            <a:avLst/>
          </a:prstGeom>
          <a:noFill/>
          <a:ln>
            <a:noFill/>
          </a:ln>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defPPr>
              <a:defRPr lang="en-US"/>
            </a:defPPr>
            <a:lvl1pPr>
              <a:defRPr sz="1200" b="1">
                <a:solidFill>
                  <a:srgbClr val="00A4DB"/>
                </a:solidFill>
                <a:latin typeface="Arial" panose="020B0604020202020204" pitchFamily="34" charset="0"/>
                <a:cs typeface="Arial" panose="020B0604020202020204" pitchFamily="34" charset="0"/>
              </a:defRPr>
            </a:lvl1pPr>
          </a:lstStyle>
          <a:p>
            <a:pPr algn="r"/>
            <a:r>
              <a:rPr lang="ar-SA" sz="1000" dirty="0">
                <a:solidFill>
                  <a:schemeClr val="tx1"/>
                </a:solidFill>
                <a:effectLst/>
                <a:latin typeface="Dubai" panose="020B0503030403030204" pitchFamily="34" charset="-78"/>
                <a:ea typeface="Calibri" panose="020F0502020204030204" pitchFamily="34" charset="0"/>
                <a:cs typeface="Dubai" panose="020B0503030403030204" pitchFamily="34" charset="-78"/>
              </a:rPr>
              <a:t>تحذير!!!</a:t>
            </a:r>
            <a:endParaRPr lang="en-US" sz="1000" dirty="0">
              <a:solidFill>
                <a:schemeClr val="tx1"/>
              </a:solidFill>
              <a:effectLst/>
              <a:latin typeface="Dubai" panose="020B0503030403030204" pitchFamily="34" charset="-78"/>
              <a:ea typeface="Calibri" panose="020F0502020204030204" pitchFamily="34" charset="0"/>
              <a:cs typeface="Dubai" panose="020B0503030403030204" pitchFamily="34" charset="-78"/>
            </a:endParaRPr>
          </a:p>
        </p:txBody>
      </p:sp>
      <p:grpSp>
        <p:nvGrpSpPr>
          <p:cNvPr id="6" name="Group 5">
            <a:extLst>
              <a:ext uri="{FF2B5EF4-FFF2-40B4-BE49-F238E27FC236}">
                <a16:creationId xmlns:a16="http://schemas.microsoft.com/office/drawing/2014/main" id="{84E48A3D-B3AA-620E-87CD-B785FE061F54}"/>
              </a:ext>
            </a:extLst>
          </p:cNvPr>
          <p:cNvGrpSpPr/>
          <p:nvPr/>
        </p:nvGrpSpPr>
        <p:grpSpPr>
          <a:xfrm>
            <a:off x="6376618" y="30663"/>
            <a:ext cx="386113" cy="446856"/>
            <a:chOff x="988752" y="669511"/>
            <a:chExt cx="386113" cy="446856"/>
          </a:xfrm>
        </p:grpSpPr>
        <p:pic>
          <p:nvPicPr>
            <p:cNvPr id="7" name="Picture 8">
              <a:extLst>
                <a:ext uri="{FF2B5EF4-FFF2-40B4-BE49-F238E27FC236}">
                  <a16:creationId xmlns:a16="http://schemas.microsoft.com/office/drawing/2014/main" id="{A2B5CDE5-C7D8-B1F4-3159-C85129833FE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962" t="66945"/>
            <a:stretch/>
          </p:blipFill>
          <p:spPr bwMode="auto">
            <a:xfrm>
              <a:off x="988752" y="975605"/>
              <a:ext cx="386113" cy="140762"/>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450AA335-75CF-4029-08C7-78F62E5E53B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8752" y="669511"/>
              <a:ext cx="386113" cy="288021"/>
            </a:xfrm>
            <a:prstGeom prst="rect">
              <a:avLst/>
            </a:prstGeom>
            <a:ln>
              <a:noFill/>
            </a:ln>
          </p:spPr>
        </p:pic>
      </p:grpSp>
      <p:sp>
        <p:nvSpPr>
          <p:cNvPr id="3" name="Rectangle 2">
            <a:extLst>
              <a:ext uri="{FF2B5EF4-FFF2-40B4-BE49-F238E27FC236}">
                <a16:creationId xmlns:a16="http://schemas.microsoft.com/office/drawing/2014/main" id="{374DA574-FFA3-9EE3-A39B-4FAA9D016CE8}"/>
              </a:ext>
            </a:extLst>
          </p:cNvPr>
          <p:cNvSpPr/>
          <p:nvPr/>
        </p:nvSpPr>
        <p:spPr>
          <a:xfrm>
            <a:off x="7059" y="9360851"/>
            <a:ext cx="6858000" cy="545149"/>
          </a:xfrm>
          <a:prstGeom prst="rect">
            <a:avLst/>
          </a:prstGeom>
          <a:noFill/>
        </p:spPr>
        <p:txBody>
          <a:bodyPr wrap="square">
            <a:spAutoFit/>
          </a:bodyPr>
          <a:lstStyle/>
          <a:p>
            <a:pPr marL="0" marR="0" algn="r" rtl="1">
              <a:lnSpc>
                <a:spcPct val="107000"/>
              </a:lnSpc>
              <a:spcBef>
                <a:spcPts val="0"/>
              </a:spcBef>
              <a:spcAft>
                <a:spcPts val="0"/>
              </a:spcAft>
              <a:tabLst>
                <a:tab pos="6647180" algn="r"/>
              </a:tabLst>
            </a:pPr>
            <a:r>
              <a:rPr lang="ar-SA" sz="700" dirty="0">
                <a:solidFill>
                  <a:schemeClr val="bg1">
                    <a:lumMod val="65000"/>
                  </a:schemeClr>
                </a:solidFill>
                <a:effectLst/>
                <a:latin typeface="Arial" panose="020B0604020202020204" pitchFamily="34" charset="0"/>
                <a:ea typeface="Arial" panose="020B0604020202020204" pitchFamily="34" charset="0"/>
                <a:cs typeface="Arial" panose="020B0604020202020204" pitchFamily="34" charset="0"/>
              </a:rPr>
              <a:t>بنك الإمارات دبي الوطني (ش.م.ع) مرخص من قبل مصرف الإمارات العربية المتحدة المركزي.</a:t>
            </a:r>
            <a:endParaRPr lang="ar-AE" sz="700" dirty="0">
              <a:solidFill>
                <a:schemeClr val="bg1">
                  <a:lumMod val="65000"/>
                </a:schemeClr>
              </a:solidFill>
              <a:effectLst/>
              <a:latin typeface="Arial" panose="020B0604020202020204" pitchFamily="34" charset="0"/>
              <a:ea typeface="Arial" panose="020B0604020202020204" pitchFamily="34" charset="0"/>
              <a:cs typeface="Arial" panose="020B0604020202020204" pitchFamily="34" charset="0"/>
            </a:endParaRPr>
          </a:p>
          <a:p>
            <a:pPr marL="0" marR="0" algn="r" rtl="1">
              <a:lnSpc>
                <a:spcPct val="107000"/>
              </a:lnSpc>
              <a:spcBef>
                <a:spcPts val="0"/>
              </a:spcBef>
              <a:spcAft>
                <a:spcPts val="0"/>
              </a:spcAft>
              <a:tabLst>
                <a:tab pos="6647180" algn="r"/>
              </a:tabLst>
            </a:pPr>
            <a:r>
              <a:rPr lang="ar-SA" sz="700" dirty="0">
                <a:solidFill>
                  <a:schemeClr val="bg1">
                    <a:lumMod val="65000"/>
                  </a:schemeClr>
                </a:solidFill>
                <a:effectLst/>
                <a:latin typeface="Arial" panose="020B0604020202020204" pitchFamily="34" charset="0"/>
                <a:ea typeface="Arial" panose="020B0604020202020204" pitchFamily="34" charset="0"/>
                <a:cs typeface="Arial" panose="020B0604020202020204" pitchFamily="34" charset="0"/>
              </a:rPr>
              <a:t>"لِف " هي علامة تجارية مملوكة من قبل بنك الإمارات دبي الوطني.</a:t>
            </a:r>
            <a:endParaRPr lang="en-US" sz="700" dirty="0">
              <a:solidFill>
                <a:schemeClr val="bg1">
                  <a:lumMod val="65000"/>
                </a:schemeClr>
              </a:solidFill>
              <a:effectLst/>
              <a:latin typeface="Arial" panose="020B060402020202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0"/>
              </a:spcAft>
              <a:tabLst>
                <a:tab pos="6647180" algn="r"/>
              </a:tabLst>
            </a:pPr>
            <a:r>
              <a:rPr lang="ar-SA" sz="700" dirty="0">
                <a:solidFill>
                  <a:schemeClr val="bg1">
                    <a:lumMod val="65000"/>
                  </a:schemeClr>
                </a:solidFill>
                <a:effectLst/>
                <a:latin typeface="Arial" panose="020B0604020202020204" pitchFamily="34" charset="0"/>
                <a:ea typeface="Arial" panose="020B0604020202020204" pitchFamily="34" charset="0"/>
                <a:cs typeface="Arial" panose="020B0604020202020204" pitchFamily="34" charset="0"/>
              </a:rPr>
              <a:t>تم توفير بيان الحقائق الرئيسية بتوجيهات من مصرف الإمارات العربية المتحدة المركزي وذلك بموجب قوانين حماية المستهلك والمعايير المصاحبة</a:t>
            </a:r>
            <a:r>
              <a:rPr lang="ar-AE" sz="700" dirty="0">
                <a:solidFill>
                  <a:schemeClr val="bg1">
                    <a:lumMod val="65000"/>
                  </a:schemeClr>
                </a:solidFill>
                <a:effectLst/>
                <a:latin typeface="Arial" panose="020B0604020202020204" pitchFamily="34" charset="0"/>
                <a:ea typeface="Calibri" panose="020F0502020204030204" pitchFamily="34" charset="0"/>
                <a:cs typeface="Arial" panose="020B0604020202020204" pitchFamily="34" charset="0"/>
              </a:rPr>
              <a:t>.</a:t>
            </a:r>
            <a:endParaRPr lang="ar-AE" sz="700" dirty="0">
              <a:solidFill>
                <a:schemeClr val="bg1">
                  <a:lumMod val="65000"/>
                </a:schemeClr>
              </a:solidFill>
              <a:latin typeface="Arial" panose="020B060402020202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0"/>
              </a:spcAft>
              <a:tabLst>
                <a:tab pos="6647180" algn="r"/>
              </a:tabLst>
            </a:pPr>
            <a:r>
              <a:rPr lang="ar-SA" sz="700" dirty="0">
                <a:solidFill>
                  <a:schemeClr val="bg1">
                    <a:lumMod val="65000"/>
                  </a:schemeClr>
                </a:solidFill>
                <a:effectLst/>
                <a:latin typeface="Arial" panose="020B0604020202020204" pitchFamily="34" charset="0"/>
                <a:ea typeface="Arial" panose="020B0604020202020204" pitchFamily="34" charset="0"/>
                <a:cs typeface="Arial" panose="020B0604020202020204" pitchFamily="34" charset="0"/>
              </a:rPr>
              <a:t>© حقوق الطبع والنشر لعام</a:t>
            </a:r>
            <a:r>
              <a:rPr lang="ar-AE" sz="700" dirty="0">
                <a:solidFill>
                  <a:schemeClr val="bg1">
                    <a:lumMod val="65000"/>
                  </a:schemeClr>
                </a:solidFill>
                <a:latin typeface="Arial" panose="020B0604020202020204" pitchFamily="34" charset="0"/>
                <a:ea typeface="Arial" panose="020B0604020202020204" pitchFamily="34" charset="0"/>
                <a:cs typeface="Arial" panose="020B0604020202020204" pitchFamily="34" charset="0"/>
              </a:rPr>
              <a:t> </a:t>
            </a:r>
            <a:r>
              <a:rPr lang="en-US" sz="700">
                <a:solidFill>
                  <a:schemeClr val="bg1">
                    <a:lumMod val="65000"/>
                  </a:schemeClr>
                </a:solidFill>
                <a:latin typeface="Arial" panose="020B0604020202020204" pitchFamily="34" charset="0"/>
                <a:ea typeface="Arial" panose="020B0604020202020204" pitchFamily="34" charset="0"/>
                <a:cs typeface="Arial" panose="020B0604020202020204" pitchFamily="34" charset="0"/>
              </a:rPr>
              <a:t>2024</a:t>
            </a:r>
            <a:r>
              <a:rPr lang="ar-SA" sz="700">
                <a:solidFill>
                  <a:schemeClr val="bg1">
                    <a:lumMod val="65000"/>
                  </a:schemeClr>
                </a:solidFill>
                <a:effectLst/>
                <a:latin typeface="Arial" panose="020B0604020202020204" pitchFamily="34" charset="0"/>
                <a:ea typeface="Arial" panose="020B0604020202020204" pitchFamily="34" charset="0"/>
                <a:cs typeface="Arial" panose="020B0604020202020204" pitchFamily="34" charset="0"/>
              </a:rPr>
              <a:t> </a:t>
            </a:r>
            <a:r>
              <a:rPr lang="ar-SA" sz="700" dirty="0">
                <a:solidFill>
                  <a:schemeClr val="bg1">
                    <a:lumMod val="65000"/>
                  </a:schemeClr>
                </a:solidFill>
                <a:effectLst/>
                <a:latin typeface="Arial" panose="020B0604020202020204" pitchFamily="34" charset="0"/>
                <a:ea typeface="Arial" panose="020B0604020202020204" pitchFamily="34" charset="0"/>
                <a:cs typeface="Arial" panose="020B0604020202020204" pitchFamily="34" charset="0"/>
              </a:rPr>
              <a:t>محفوظة لبنك الإمارات دبي الوطني.</a:t>
            </a:r>
            <a:r>
              <a:rPr lang="ar-AE" sz="700" dirty="0">
                <a:solidFill>
                  <a:schemeClr val="bg1">
                    <a:lumMod val="65000"/>
                  </a:schemeClr>
                </a:solidFill>
                <a:latin typeface="Arial" panose="020B0604020202020204" pitchFamily="34" charset="0"/>
                <a:ea typeface="Arial" panose="020B0604020202020204" pitchFamily="34" charset="0"/>
                <a:cs typeface="Arial" panose="020B0604020202020204" pitchFamily="34" charset="0"/>
              </a:rPr>
              <a:t> </a:t>
            </a:r>
            <a:r>
              <a:rPr lang="ar-AE" sz="700" dirty="0">
                <a:solidFill>
                  <a:schemeClr val="bg1">
                    <a:lumMod val="65000"/>
                  </a:schemeClr>
                </a:solidFill>
                <a:latin typeface="Arial" panose="020B0604020202020204" pitchFamily="34" charset="0"/>
                <a:cs typeface="Arial" panose="020B0604020202020204" pitchFamily="34" charset="0"/>
              </a:rPr>
              <a:t>جميع الحقوق محفوظة.</a:t>
            </a:r>
            <a:endParaRPr lang="en-US" sz="700" dirty="0">
              <a:solidFill>
                <a:schemeClr val="bg1">
                  <a:lumMod val="65000"/>
                </a:schemeClr>
              </a:solidFill>
              <a:effectLst/>
              <a:latin typeface="Arial" panose="020B0604020202020204" pitchFamily="34" charset="0"/>
              <a:ea typeface="Calibri" panose="020F0502020204030204" pitchFamily="34" charset="0"/>
              <a:cs typeface="Arial" panose="020B0604020202020204" pitchFamily="34" charset="0"/>
            </a:endParaRPr>
          </a:p>
        </p:txBody>
      </p:sp>
      <p:graphicFrame>
        <p:nvGraphicFramePr>
          <p:cNvPr id="9" name="Table 10">
            <a:extLst>
              <a:ext uri="{FF2B5EF4-FFF2-40B4-BE49-F238E27FC236}">
                <a16:creationId xmlns:a16="http://schemas.microsoft.com/office/drawing/2014/main" id="{489C489C-60AD-30F1-2593-3DC84C247C88}"/>
              </a:ext>
            </a:extLst>
          </p:cNvPr>
          <p:cNvGraphicFramePr>
            <a:graphicFrameLocks noGrp="1"/>
          </p:cNvGraphicFramePr>
          <p:nvPr>
            <p:extLst>
              <p:ext uri="{D42A27DB-BD31-4B8C-83A1-F6EECF244321}">
                <p14:modId xmlns:p14="http://schemas.microsoft.com/office/powerpoint/2010/main" val="2815916391"/>
              </p:ext>
            </p:extLst>
          </p:nvPr>
        </p:nvGraphicFramePr>
        <p:xfrm>
          <a:off x="265728" y="862404"/>
          <a:ext cx="6303946" cy="438150"/>
        </p:xfrm>
        <a:graphic>
          <a:graphicData uri="http://schemas.openxmlformats.org/drawingml/2006/table">
            <a:tbl>
              <a:tblPr firstRow="1" bandRow="1">
                <a:tableStyleId>{5940675A-B579-460E-94D1-54222C63F5DA}</a:tableStyleId>
              </a:tblPr>
              <a:tblGrid>
                <a:gridCol w="6303946">
                  <a:extLst>
                    <a:ext uri="{9D8B030D-6E8A-4147-A177-3AD203B41FA5}">
                      <a16:colId xmlns:a16="http://schemas.microsoft.com/office/drawing/2014/main" val="3432666540"/>
                    </a:ext>
                  </a:extLst>
                </a:gridCol>
              </a:tblGrid>
              <a:tr h="342504">
                <a:tc>
                  <a:txBody>
                    <a:bodyPr/>
                    <a:lstStyle/>
                    <a:p>
                      <a:pPr marL="257175" marR="0" lvl="1" indent="0" algn="r" rtl="1">
                        <a:lnSpc>
                          <a:spcPct val="150000"/>
                        </a:lnSpc>
                        <a:spcBef>
                          <a:spcPts val="0"/>
                        </a:spcBef>
                        <a:spcAft>
                          <a:spcPts val="0"/>
                        </a:spcAft>
                        <a:buFont typeface="Arial" panose="020B0604020202020204" pitchFamily="34" charset="0"/>
                        <a:buNone/>
                      </a:pPr>
                      <a:r>
                        <a:rPr lang="ar-SA" sz="1000" dirty="0">
                          <a:effectLst/>
                          <a:latin typeface="Dubai Light" panose="020B0303030403030204" pitchFamily="34" charset="-78"/>
                          <a:ea typeface="Calibri" panose="020F0502020204030204" pitchFamily="34" charset="0"/>
                          <a:cs typeface="Dubai Light" panose="020B0303030403030204" pitchFamily="34" charset="-78"/>
                        </a:rPr>
                        <a:t>للإطلاع على أحدث الرسوم والتكاليف والباقات المصرفية والتفاصيل الخاصة بمنتج آخر، يرجى زيارة موقعنا الإلكتروني</a:t>
                      </a:r>
                      <a:r>
                        <a:rPr lang="ar-AE" sz="1000" dirty="0">
                          <a:effectLst/>
                          <a:latin typeface="Dubai Light" panose="020B0303030403030204" pitchFamily="34" charset="-78"/>
                          <a:ea typeface="Calibri" panose="020F0502020204030204" pitchFamily="34" charset="0"/>
                          <a:cs typeface="Dubai Light" panose="020B0303030403030204" pitchFamily="34" charset="-78"/>
                        </a:rPr>
                        <a:t>:</a:t>
                      </a:r>
                      <a:r>
                        <a:rPr lang="en-US" sz="1000" dirty="0">
                          <a:effectLst/>
                          <a:latin typeface="Dubai Light" panose="020B0303030403030204" pitchFamily="34" charset="-78"/>
                          <a:ea typeface="Calibri" panose="020F0502020204030204" pitchFamily="34" charset="0"/>
                          <a:cs typeface="Dubai Light" panose="020B0303030403030204" pitchFamily="34" charset="-78"/>
                        </a:rPr>
                        <a:t> </a:t>
                      </a:r>
                      <a:r>
                        <a:rPr lang="en-US" sz="1000" u="sng" dirty="0">
                          <a:solidFill>
                            <a:srgbClr val="0563C1"/>
                          </a:solidFill>
                          <a:effectLst/>
                          <a:latin typeface="Dubai Light" panose="020B0303030403030204" pitchFamily="34" charset="-78"/>
                          <a:ea typeface="Calibri" panose="020F0502020204030204" pitchFamily="34" charset="0"/>
                          <a:cs typeface="Dubai Light" panose="020B0303030403030204" pitchFamily="34" charset="-78"/>
                          <a:hlinkClick r:id="rId5"/>
                        </a:rPr>
                        <a:t>https://liv.me/charges</a:t>
                      </a:r>
                      <a:r>
                        <a:rPr lang="en-US" sz="1000" dirty="0">
                          <a:effectLst/>
                          <a:latin typeface="Dubai Light" panose="020B0303030403030204" pitchFamily="34" charset="-78"/>
                          <a:ea typeface="Calibri" panose="020F0502020204030204" pitchFamily="34" charset="0"/>
                          <a:cs typeface="Dubai Light" panose="020B0303030403030204" pitchFamily="34" charset="-78"/>
                        </a:rPr>
                        <a:t> </a:t>
                      </a:r>
                    </a:p>
                  </a:txBody>
                  <a:tcPr marL="68580" marR="68580"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2119326"/>
                  </a:ext>
                </a:extLst>
              </a:tr>
            </a:tbl>
          </a:graphicData>
        </a:graphic>
      </p:graphicFrame>
      <p:sp>
        <p:nvSpPr>
          <p:cNvPr id="10" name="TextBox 9">
            <a:extLst>
              <a:ext uri="{FF2B5EF4-FFF2-40B4-BE49-F238E27FC236}">
                <a16:creationId xmlns:a16="http://schemas.microsoft.com/office/drawing/2014/main" id="{937AB5E2-200C-F6D5-1384-75C0EC3088AD}"/>
              </a:ext>
            </a:extLst>
          </p:cNvPr>
          <p:cNvSpPr txBox="1"/>
          <p:nvPr/>
        </p:nvSpPr>
        <p:spPr>
          <a:xfrm>
            <a:off x="5125146" y="605411"/>
            <a:ext cx="1444528" cy="256993"/>
          </a:xfrm>
          <a:prstGeom prst="rect">
            <a:avLst/>
          </a:prstGeom>
          <a:noFill/>
          <a:ln>
            <a:noFill/>
          </a:ln>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defPPr>
              <a:defRPr lang="en-US"/>
            </a:defPPr>
            <a:lvl1pPr>
              <a:defRPr sz="1200" b="1">
                <a:solidFill>
                  <a:srgbClr val="00A4DB"/>
                </a:solidFill>
                <a:latin typeface="Arial" panose="020B0604020202020204" pitchFamily="34" charset="0"/>
                <a:cs typeface="Arial" panose="020B0604020202020204" pitchFamily="34" charset="0"/>
              </a:defRPr>
            </a:lvl1pPr>
          </a:lstStyle>
          <a:p>
            <a:pPr marL="457200" algn="r">
              <a:lnSpc>
                <a:spcPct val="107000"/>
              </a:lnSpc>
              <a:spcAft>
                <a:spcPts val="800"/>
              </a:spcAft>
            </a:pPr>
            <a:r>
              <a:rPr lang="ar-SA" sz="1000" dirty="0">
                <a:solidFill>
                  <a:schemeClr val="tx1"/>
                </a:solidFill>
                <a:effectLst/>
                <a:latin typeface="Dubai" panose="020B0503030403030204" pitchFamily="34" charset="-78"/>
                <a:ea typeface="Calibri" panose="020F0502020204030204" pitchFamily="34" charset="0"/>
                <a:cs typeface="Dubai" panose="020B0503030403030204" pitchFamily="34" charset="-78"/>
              </a:rPr>
              <a:t>روابط مهمة</a:t>
            </a:r>
            <a:endParaRPr lang="en-US" sz="1000" dirty="0">
              <a:solidFill>
                <a:schemeClr val="tx1"/>
              </a:solidFill>
              <a:effectLst/>
              <a:latin typeface="Dubai" panose="020B0503030403030204" pitchFamily="34" charset="-78"/>
              <a:ea typeface="Calibri" panose="020F0502020204030204" pitchFamily="34" charset="0"/>
              <a:cs typeface="Dubai" panose="020B0503030403030204" pitchFamily="34" charset="-78"/>
            </a:endParaRPr>
          </a:p>
        </p:txBody>
      </p:sp>
    </p:spTree>
    <p:extLst>
      <p:ext uri="{BB962C8B-B14F-4D97-AF65-F5344CB8AC3E}">
        <p14:creationId xmlns:p14="http://schemas.microsoft.com/office/powerpoint/2010/main" val="1289585112"/>
      </p:ext>
    </p:extLst>
  </p:cSld>
  <p:clrMapOvr>
    <a:masterClrMapping/>
  </p:clrMapOvr>
  <mc:AlternateContent xmlns:mc="http://schemas.openxmlformats.org/markup-compatibility/2006" xmlns:p14="http://schemas.microsoft.com/office/powerpoint/2010/main">
    <mc:Choice Requires="p14">
      <p:transition spd="slow" p14:dur="2000" advTm="357"/>
    </mc:Choice>
    <mc:Fallback xmlns="">
      <p:transition spd="slow" advTm="357"/>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8683</TotalTime>
  <Words>634</Words>
  <Application>Microsoft Office PowerPoint</Application>
  <PresentationFormat>A4 Paper (210x297 mm)</PresentationFormat>
  <Paragraphs>44</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Dubai</vt:lpstr>
      <vt:lpstr>Dubai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Liv. (Tanya Arenja)</dc:creator>
  <cp:lastModifiedBy>Trainee (Badriya Mohamad Abdulla Alawadhi)</cp:lastModifiedBy>
  <cp:revision>162</cp:revision>
  <dcterms:created xsi:type="dcterms:W3CDTF">2022-01-03T03:28:24Z</dcterms:created>
  <dcterms:modified xsi:type="dcterms:W3CDTF">2024-01-18T06:56:16Z</dcterms:modified>
</cp:coreProperties>
</file>