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4"/>
  </p:notesMasterIdLst>
  <p:sldIdLst>
    <p:sldId id="258" r:id="rId2"/>
    <p:sldId id="259"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C731"/>
    <a:srgbClr val="E40046"/>
    <a:srgbClr val="00A4DB"/>
    <a:srgbClr val="0DA6DF"/>
    <a:srgbClr val="F0603A"/>
    <a:srgbClr val="232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5" autoAdjust="0"/>
    <p:restoredTop sz="94660"/>
  </p:normalViewPr>
  <p:slideViewPr>
    <p:cSldViewPr snapToGrid="0">
      <p:cViewPr>
        <p:scale>
          <a:sx n="99" d="100"/>
          <a:sy n="99" d="100"/>
        </p:scale>
        <p:origin x="9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17CBBC-5CCD-452C-B094-7FCFA688EE21}" type="datetimeFigureOut">
              <a:rPr lang="en-US" smtClean="0"/>
              <a:t>1/18/2024</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3C682-8100-4D85-8E0F-2209EC4BD05F}" type="slidenum">
              <a:rPr lang="en-US" smtClean="0"/>
              <a:t>‹#›</a:t>
            </a:fld>
            <a:endParaRPr lang="en-US"/>
          </a:p>
        </p:txBody>
      </p:sp>
    </p:spTree>
    <p:extLst>
      <p:ext uri="{BB962C8B-B14F-4D97-AF65-F5344CB8AC3E}">
        <p14:creationId xmlns:p14="http://schemas.microsoft.com/office/powerpoint/2010/main" val="1762495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AE" dirty="0">
                <a:solidFill>
                  <a:srgbClr val="FF0000"/>
                </a:solidFill>
              </a:rPr>
              <a:t>اضغط هنا</a:t>
            </a:r>
            <a:r>
              <a:rPr lang="en-US" sz="1200" b="1" kern="1200" dirty="0">
                <a:solidFill>
                  <a:srgbClr val="FF0000"/>
                </a:solidFill>
                <a:effectLst/>
                <a:latin typeface="Dubai Light" panose="020B0303030403030204" pitchFamily="34" charset="-78"/>
                <a:ea typeface="+mn-ea"/>
                <a:cs typeface="Dubai Light" panose="020B0303030403030204" pitchFamily="34" charset="-78"/>
              </a:rPr>
              <a:t>the links to be added</a:t>
            </a:r>
            <a:endParaRPr lang="en-US" dirty="0"/>
          </a:p>
        </p:txBody>
      </p:sp>
      <p:sp>
        <p:nvSpPr>
          <p:cNvPr id="4" name="Slide Number Placeholder 3"/>
          <p:cNvSpPr>
            <a:spLocks noGrp="1"/>
          </p:cNvSpPr>
          <p:nvPr>
            <p:ph type="sldNum" sz="quarter" idx="5"/>
          </p:nvPr>
        </p:nvSpPr>
        <p:spPr/>
        <p:txBody>
          <a:bodyPr/>
          <a:lstStyle/>
          <a:p>
            <a:fld id="{A863C682-8100-4D85-8E0F-2209EC4BD05F}" type="slidenum">
              <a:rPr lang="en-US" smtClean="0"/>
              <a:t>1</a:t>
            </a:fld>
            <a:endParaRPr lang="en-US"/>
          </a:p>
        </p:txBody>
      </p:sp>
    </p:spTree>
    <p:extLst>
      <p:ext uri="{BB962C8B-B14F-4D97-AF65-F5344CB8AC3E}">
        <p14:creationId xmlns:p14="http://schemas.microsoft.com/office/powerpoint/2010/main" val="1078914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5E5E9-39C1-402D-999A-D2DF41B24EA0}"/>
              </a:ext>
            </a:extLst>
          </p:cNvPr>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p>
        </p:txBody>
      </p:sp>
      <p:sp>
        <p:nvSpPr>
          <p:cNvPr id="3" name="Subtitle 2">
            <a:extLst>
              <a:ext uri="{FF2B5EF4-FFF2-40B4-BE49-F238E27FC236}">
                <a16:creationId xmlns:a16="http://schemas.microsoft.com/office/drawing/2014/main" id="{159F3B13-D1B5-469B-8657-C1978DFA6108}"/>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670493F4-A4FF-436B-8C5E-50E98F7F0BB1}"/>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5" name="Footer Placeholder 4">
            <a:extLst>
              <a:ext uri="{FF2B5EF4-FFF2-40B4-BE49-F238E27FC236}">
                <a16:creationId xmlns:a16="http://schemas.microsoft.com/office/drawing/2014/main" id="{B3594B7C-FED6-4272-A408-F1ECAA03CE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9AD45F-9E30-4933-8366-DCB14EE0487D}"/>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321622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F9936-229D-4782-89D0-1C33F54236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96313E-3045-48A8-A5BC-0BFD53E7E9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9E801C-162B-4F2F-89D5-C33E2590A0FC}"/>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5" name="Footer Placeholder 4">
            <a:extLst>
              <a:ext uri="{FF2B5EF4-FFF2-40B4-BE49-F238E27FC236}">
                <a16:creationId xmlns:a16="http://schemas.microsoft.com/office/drawing/2014/main" id="{B8DBC151-12F3-4514-9BF1-A893A406E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A1283E-5DC6-49A8-960E-D2764DBC7BFE}"/>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12560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2E74AF-7A18-470C-A19A-682874FA1257}"/>
              </a:ext>
            </a:extLst>
          </p:cNvPr>
          <p:cNvSpPr>
            <a:spLocks noGrp="1"/>
          </p:cNvSpPr>
          <p:nvPr>
            <p:ph type="title" orient="vert"/>
          </p:nvPr>
        </p:nvSpPr>
        <p:spPr>
          <a:xfrm>
            <a:off x="4907756" y="527403"/>
            <a:ext cx="1478756" cy="839487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888E5E-26FC-429B-A1F2-0AB2C0388BE5}"/>
              </a:ext>
            </a:extLst>
          </p:cNvPr>
          <p:cNvSpPr>
            <a:spLocks noGrp="1"/>
          </p:cNvSpPr>
          <p:nvPr>
            <p:ph type="body" orient="vert" idx="1"/>
          </p:nvPr>
        </p:nvSpPr>
        <p:spPr>
          <a:xfrm>
            <a:off x="471487"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CD9D55-6B8C-44F6-99B9-173ABC50E66E}"/>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5" name="Footer Placeholder 4">
            <a:extLst>
              <a:ext uri="{FF2B5EF4-FFF2-40B4-BE49-F238E27FC236}">
                <a16:creationId xmlns:a16="http://schemas.microsoft.com/office/drawing/2014/main" id="{67CD78D7-38B0-462A-B5C1-4AF4C64633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38833B-8BE5-4A00-B1C4-8D9A6217F859}"/>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479870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800F2-BD33-4FD5-85F9-FE28AE738C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8D2FDD-54C8-4D4C-BB8E-BC929EC706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0E407-A044-4FEE-8682-C8CF3A547C5B}"/>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5" name="Footer Placeholder 4">
            <a:extLst>
              <a:ext uri="{FF2B5EF4-FFF2-40B4-BE49-F238E27FC236}">
                <a16:creationId xmlns:a16="http://schemas.microsoft.com/office/drawing/2014/main" id="{3DC78A4F-2CF5-4981-96A2-11EFC9214C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ADAD9D-31C3-4864-895D-857696067071}"/>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2849559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0A306-C96C-437D-9D80-59EFF68908E0}"/>
              </a:ext>
            </a:extLst>
          </p:cNvPr>
          <p:cNvSpPr>
            <a:spLocks noGrp="1"/>
          </p:cNvSpPr>
          <p:nvPr>
            <p:ph type="title"/>
          </p:nvPr>
        </p:nvSpPr>
        <p:spPr>
          <a:xfrm>
            <a:off x="467916" y="2469622"/>
            <a:ext cx="5915025" cy="4120620"/>
          </a:xfrm>
        </p:spPr>
        <p:txBody>
          <a:bodyPr anchor="b"/>
          <a:lstStyle>
            <a:lvl1pPr>
              <a:defRPr sz="3375"/>
            </a:lvl1pPr>
          </a:lstStyle>
          <a:p>
            <a:r>
              <a:rPr lang="en-US"/>
              <a:t>Click to edit Master title style</a:t>
            </a:r>
          </a:p>
        </p:txBody>
      </p:sp>
      <p:sp>
        <p:nvSpPr>
          <p:cNvPr id="3" name="Text Placeholder 2">
            <a:extLst>
              <a:ext uri="{FF2B5EF4-FFF2-40B4-BE49-F238E27FC236}">
                <a16:creationId xmlns:a16="http://schemas.microsoft.com/office/drawing/2014/main" id="{2A6E90AF-4DC9-402C-922E-60F4440A9C62}"/>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B96652-8FE1-46A3-8DEE-4CF8B0BC2B5A}"/>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5" name="Footer Placeholder 4">
            <a:extLst>
              <a:ext uri="{FF2B5EF4-FFF2-40B4-BE49-F238E27FC236}">
                <a16:creationId xmlns:a16="http://schemas.microsoft.com/office/drawing/2014/main" id="{D64A62B7-2B5E-489F-8EB6-15F1759B37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C5747B-AAA7-4A73-B7E6-D5EBC848A9C7}"/>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2623442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D651C-7E86-43BC-947E-471080A2FB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1A3FFA-48DC-400F-BE6A-9A301CCC918A}"/>
              </a:ext>
            </a:extLst>
          </p:cNvPr>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C8B404-F05B-4D37-A224-1F8A3F264387}"/>
              </a:ext>
            </a:extLst>
          </p:cNvPr>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3BF7DA-656D-41AB-B21B-A61535D2774A}"/>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6" name="Footer Placeholder 5">
            <a:extLst>
              <a:ext uri="{FF2B5EF4-FFF2-40B4-BE49-F238E27FC236}">
                <a16:creationId xmlns:a16="http://schemas.microsoft.com/office/drawing/2014/main" id="{55F89B6D-1AF6-4930-A0B7-5493B06492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C39D79-0CA9-4D50-B920-2DD73A7600D4}"/>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1745619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4A96F-E92F-4C23-843F-341AF86FCEBA}"/>
              </a:ext>
            </a:extLst>
          </p:cNvPr>
          <p:cNvSpPr>
            <a:spLocks noGrp="1"/>
          </p:cNvSpPr>
          <p:nvPr>
            <p:ph type="title"/>
          </p:nvPr>
        </p:nvSpPr>
        <p:spPr>
          <a:xfrm>
            <a:off x="472381" y="527404"/>
            <a:ext cx="5915025" cy="1914702"/>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15A131-6208-4BAD-B0EE-62EF456E8254}"/>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7200E003-8A72-4F25-B6A6-60467B546C60}"/>
              </a:ext>
            </a:extLst>
          </p:cNvPr>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2DE488-2D9B-480E-9E9C-447C167484DC}"/>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17489622-8194-4520-8E9C-845E3F17EE4D}"/>
              </a:ext>
            </a:extLst>
          </p:cNvPr>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F38423-7A23-40CB-B52E-9D0CBC0AC411}"/>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8" name="Footer Placeholder 7">
            <a:extLst>
              <a:ext uri="{FF2B5EF4-FFF2-40B4-BE49-F238E27FC236}">
                <a16:creationId xmlns:a16="http://schemas.microsoft.com/office/drawing/2014/main" id="{33AA716F-F67D-478A-9866-76135BA37D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59EDED-6883-4AE0-BC70-7DEFB55851E8}"/>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3199618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E9DEB-82D9-409E-B1E0-56498FBA83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A8B372-2CD3-4222-BAF8-40C851FB154C}"/>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4" name="Footer Placeholder 3">
            <a:extLst>
              <a:ext uri="{FF2B5EF4-FFF2-40B4-BE49-F238E27FC236}">
                <a16:creationId xmlns:a16="http://schemas.microsoft.com/office/drawing/2014/main" id="{8ED776CF-FA3F-47EF-8E8B-C745078F66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2E7BC0-8E13-4F01-ABE7-0CF77B7B04E0}"/>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767290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1BDC08-6C00-4BDA-B142-977B03B91EA8}"/>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3" name="Footer Placeholder 2">
            <a:extLst>
              <a:ext uri="{FF2B5EF4-FFF2-40B4-BE49-F238E27FC236}">
                <a16:creationId xmlns:a16="http://schemas.microsoft.com/office/drawing/2014/main" id="{8567879A-9134-4915-9187-C703A1615B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8870DD-EA1B-4D35-BF85-E6ED3812CC08}"/>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1199314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923E2-A796-4CAE-8257-6D30D1B401ED}"/>
              </a:ext>
            </a:extLst>
          </p:cNvPr>
          <p:cNvSpPr>
            <a:spLocks noGrp="1"/>
          </p:cNvSpPr>
          <p:nvPr>
            <p:ph type="title"/>
          </p:nvPr>
        </p:nvSpPr>
        <p:spPr>
          <a:xfrm>
            <a:off x="472381" y="660400"/>
            <a:ext cx="2211883" cy="2311400"/>
          </a:xfrm>
        </p:spPr>
        <p:txBody>
          <a:bodyPr anchor="b"/>
          <a:lstStyle>
            <a:lvl1pPr>
              <a:defRPr sz="1800"/>
            </a:lvl1pPr>
          </a:lstStyle>
          <a:p>
            <a:r>
              <a:rPr lang="en-US"/>
              <a:t>Click to edit Master title style</a:t>
            </a:r>
          </a:p>
        </p:txBody>
      </p:sp>
      <p:sp>
        <p:nvSpPr>
          <p:cNvPr id="3" name="Content Placeholder 2">
            <a:extLst>
              <a:ext uri="{FF2B5EF4-FFF2-40B4-BE49-F238E27FC236}">
                <a16:creationId xmlns:a16="http://schemas.microsoft.com/office/drawing/2014/main" id="{B250D642-610E-4DA0-A90D-3A716284533E}"/>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2EAA93-C32A-485F-A455-B12FD7331B2D}"/>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5857B38D-E80F-47D1-9428-406DE8853A01}"/>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6" name="Footer Placeholder 5">
            <a:extLst>
              <a:ext uri="{FF2B5EF4-FFF2-40B4-BE49-F238E27FC236}">
                <a16:creationId xmlns:a16="http://schemas.microsoft.com/office/drawing/2014/main" id="{9F9A25D7-0C7D-45B0-B958-0CA6C1C403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840066-E941-4AB8-B2D1-A15C862583A8}"/>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142553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668E5-D062-43A9-80AB-BAB3BCD7282A}"/>
              </a:ext>
            </a:extLst>
          </p:cNvPr>
          <p:cNvSpPr>
            <a:spLocks noGrp="1"/>
          </p:cNvSpPr>
          <p:nvPr>
            <p:ph type="title"/>
          </p:nvPr>
        </p:nvSpPr>
        <p:spPr>
          <a:xfrm>
            <a:off x="472381" y="660400"/>
            <a:ext cx="2211883" cy="2311400"/>
          </a:xfrm>
        </p:spPr>
        <p:txBody>
          <a:bodyPr anchor="b"/>
          <a:lstStyle>
            <a:lvl1pPr>
              <a:defRPr sz="1800"/>
            </a:lvl1pPr>
          </a:lstStyle>
          <a:p>
            <a:r>
              <a:rPr lang="en-US"/>
              <a:t>Click to edit Master title style</a:t>
            </a:r>
          </a:p>
        </p:txBody>
      </p:sp>
      <p:sp>
        <p:nvSpPr>
          <p:cNvPr id="3" name="Picture Placeholder 2">
            <a:extLst>
              <a:ext uri="{FF2B5EF4-FFF2-40B4-BE49-F238E27FC236}">
                <a16:creationId xmlns:a16="http://schemas.microsoft.com/office/drawing/2014/main" id="{8C5A96D2-72FB-4718-A866-BB9D3C55FFF1}"/>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a:p>
        </p:txBody>
      </p:sp>
      <p:sp>
        <p:nvSpPr>
          <p:cNvPr id="4" name="Text Placeholder 3">
            <a:extLst>
              <a:ext uri="{FF2B5EF4-FFF2-40B4-BE49-F238E27FC236}">
                <a16:creationId xmlns:a16="http://schemas.microsoft.com/office/drawing/2014/main" id="{A2798FA8-431B-4F89-92C6-0FD3E29884ED}"/>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12A5B1C1-590B-4838-B94C-1BEF7A876127}"/>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6" name="Footer Placeholder 5">
            <a:extLst>
              <a:ext uri="{FF2B5EF4-FFF2-40B4-BE49-F238E27FC236}">
                <a16:creationId xmlns:a16="http://schemas.microsoft.com/office/drawing/2014/main" id="{1C0F5F18-46F7-4DBF-8866-0A000C6EFF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AEDAF4-7BCA-4A5B-A783-ADDB8783D071}"/>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824233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0383EB-0A64-45B8-9315-B6E55FBC638C}"/>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EFB502-933D-4043-8182-BE0CD53C9903}"/>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B99131-0C25-4C8D-ABCE-CFC88144A73A}"/>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83CE5068-6317-4D2D-8637-E966A9CC4AC9}" type="datetimeFigureOut">
              <a:rPr lang="en-US" smtClean="0"/>
              <a:t>1/18/2024</a:t>
            </a:fld>
            <a:endParaRPr lang="en-US"/>
          </a:p>
        </p:txBody>
      </p:sp>
      <p:sp>
        <p:nvSpPr>
          <p:cNvPr id="5" name="Footer Placeholder 4">
            <a:extLst>
              <a:ext uri="{FF2B5EF4-FFF2-40B4-BE49-F238E27FC236}">
                <a16:creationId xmlns:a16="http://schemas.microsoft.com/office/drawing/2014/main" id="{139C934F-1AA7-4C85-8A35-09E5C897D671}"/>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31AB61-8227-4883-A7EC-3FFF3851264E}"/>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61832C08-1DB3-43CF-9C36-E62202276E05}" type="slidenum">
              <a:rPr lang="en-US" smtClean="0"/>
              <a:t>‹#›</a:t>
            </a:fld>
            <a:endParaRPr lang="en-US"/>
          </a:p>
        </p:txBody>
      </p:sp>
    </p:spTree>
    <p:extLst>
      <p:ext uri="{BB962C8B-B14F-4D97-AF65-F5344CB8AC3E}">
        <p14:creationId xmlns:p14="http://schemas.microsoft.com/office/powerpoint/2010/main" val="366674331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liv.me/en/" TargetMode="External"/><Relationship Id="rId2" Type="http://schemas.openxmlformats.org/officeDocument/2006/relationships/hyperlink" Target="https://liv.me/charges"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Table 6">
            <a:extLst>
              <a:ext uri="{FF2B5EF4-FFF2-40B4-BE49-F238E27FC236}">
                <a16:creationId xmlns:a16="http://schemas.microsoft.com/office/drawing/2014/main" id="{AD39975D-5713-43F4-8FB6-70C06ED6C691}"/>
              </a:ext>
            </a:extLst>
          </p:cNvPr>
          <p:cNvGraphicFramePr>
            <a:graphicFrameLocks noGrp="1"/>
          </p:cNvGraphicFramePr>
          <p:nvPr>
            <p:extLst>
              <p:ext uri="{D42A27DB-BD31-4B8C-83A1-F6EECF244321}">
                <p14:modId xmlns:p14="http://schemas.microsoft.com/office/powerpoint/2010/main" val="4248779016"/>
              </p:ext>
            </p:extLst>
          </p:nvPr>
        </p:nvGraphicFramePr>
        <p:xfrm>
          <a:off x="231951" y="4764654"/>
          <a:ext cx="6429384" cy="4335706"/>
        </p:xfrm>
        <a:graphic>
          <a:graphicData uri="http://schemas.openxmlformats.org/drawingml/2006/table">
            <a:tbl>
              <a:tblPr firstRow="1" bandRow="1">
                <a:tableStyleId>{5940675A-B579-460E-94D1-54222C63F5DA}</a:tableStyleId>
              </a:tblPr>
              <a:tblGrid>
                <a:gridCol w="1682496">
                  <a:extLst>
                    <a:ext uri="{9D8B030D-6E8A-4147-A177-3AD203B41FA5}">
                      <a16:colId xmlns:a16="http://schemas.microsoft.com/office/drawing/2014/main" val="1151803942"/>
                    </a:ext>
                  </a:extLst>
                </a:gridCol>
                <a:gridCol w="1682496">
                  <a:extLst>
                    <a:ext uri="{9D8B030D-6E8A-4147-A177-3AD203B41FA5}">
                      <a16:colId xmlns:a16="http://schemas.microsoft.com/office/drawing/2014/main" val="1538782593"/>
                    </a:ext>
                  </a:extLst>
                </a:gridCol>
                <a:gridCol w="1682496">
                  <a:extLst>
                    <a:ext uri="{9D8B030D-6E8A-4147-A177-3AD203B41FA5}">
                      <a16:colId xmlns:a16="http://schemas.microsoft.com/office/drawing/2014/main" val="3542448668"/>
                    </a:ext>
                  </a:extLst>
                </a:gridCol>
                <a:gridCol w="1381896">
                  <a:extLst>
                    <a:ext uri="{9D8B030D-6E8A-4147-A177-3AD203B41FA5}">
                      <a16:colId xmlns:a16="http://schemas.microsoft.com/office/drawing/2014/main" val="2106232434"/>
                    </a:ext>
                  </a:extLst>
                </a:gridCol>
              </a:tblGrid>
              <a:tr h="588175">
                <a:tc>
                  <a:txBody>
                    <a:bodyPr/>
                    <a:lstStyle/>
                    <a:p>
                      <a:pPr marL="0" marR="0" algn="ctr" rtl="1">
                        <a:lnSpc>
                          <a:spcPct val="107000"/>
                        </a:lnSpc>
                        <a:spcBef>
                          <a:spcPts val="0"/>
                        </a:spcBef>
                        <a:spcAft>
                          <a:spcPts val="0"/>
                        </a:spcAft>
                      </a:pPr>
                      <a:r>
                        <a:rPr lang="ar-AE" sz="1000" dirty="0">
                          <a:effectLst/>
                          <a:latin typeface="Dubai Light" panose="020B0303030403030204" pitchFamily="34" charset="-78"/>
                          <a:ea typeface="Calibri" panose="020F0502020204030204" pitchFamily="34" charset="0"/>
                          <a:cs typeface="Dubai Light" panose="020B0303030403030204" pitchFamily="34" charset="-78"/>
                        </a:rPr>
                        <a:t>لا يوجد</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ctr" rtl="1">
                        <a:lnSpc>
                          <a:spcPct val="107000"/>
                        </a:lnSpc>
                        <a:spcBef>
                          <a:spcPts val="0"/>
                        </a:spcBef>
                        <a:spcAft>
                          <a:spcPts val="0"/>
                        </a:spcAft>
                      </a:pPr>
                      <a:r>
                        <a:rPr lang="ar-AE" sz="1000" dirty="0">
                          <a:effectLst/>
                          <a:latin typeface="Dubai Light" panose="020B0303030403030204" pitchFamily="34" charset="-78"/>
                          <a:ea typeface="Calibri" panose="020F0502020204030204" pitchFamily="34" charset="0"/>
                          <a:cs typeface="Dubai Light" panose="020B0303030403030204" pitchFamily="34" charset="-78"/>
                        </a:rPr>
                        <a:t>لا يوجد</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ctr" rtl="1">
                        <a:lnSpc>
                          <a:spcPct val="107000"/>
                        </a:lnSpc>
                        <a:spcBef>
                          <a:spcPts val="0"/>
                        </a:spcBef>
                        <a:spcAft>
                          <a:spcPts val="0"/>
                        </a:spcAft>
                      </a:pPr>
                      <a:endParaRPr lang="ar-AE" sz="1000" dirty="0">
                        <a:effectLst/>
                        <a:latin typeface="Dubai Light" panose="020B0303030403030204" pitchFamily="34" charset="-78"/>
                        <a:ea typeface="Calibri" panose="020F0502020204030204" pitchFamily="34" charset="0"/>
                        <a:cs typeface="Dubai Light" panose="020B0303030403030204" pitchFamily="34" charset="-78"/>
                      </a:endParaRPr>
                    </a:p>
                    <a:p>
                      <a:pPr marL="0" marR="0" algn="ctr" rtl="1">
                        <a:lnSpc>
                          <a:spcPct val="107000"/>
                        </a:lnSpc>
                        <a:spcBef>
                          <a:spcPts val="0"/>
                        </a:spcBef>
                        <a:spcAft>
                          <a:spcPts val="0"/>
                        </a:spcAft>
                      </a:pPr>
                      <a:r>
                        <a:rPr lang="ar-SA" sz="1000" dirty="0">
                          <a:effectLst/>
                          <a:latin typeface="Dubai Light" panose="020B0303030403030204" pitchFamily="34" charset="-78"/>
                          <a:ea typeface="Calibri" panose="020F0502020204030204" pitchFamily="34" charset="0"/>
                          <a:cs typeface="Dubai Light" panose="020B0303030403030204" pitchFamily="34" charset="-78"/>
                        </a:rPr>
                        <a:t>3</a:t>
                      </a:r>
                      <a:r>
                        <a:rPr lang="ar-AE" sz="1000" dirty="0">
                          <a:effectLst/>
                          <a:latin typeface="Dubai Light" panose="020B0303030403030204" pitchFamily="34" charset="-78"/>
                          <a:ea typeface="Calibri" panose="020F0502020204030204" pitchFamily="34" charset="0"/>
                          <a:cs typeface="Dubai Light" panose="020B0303030403030204" pitchFamily="34" charset="-78"/>
                        </a:rPr>
                        <a:t>,</a:t>
                      </a:r>
                      <a:r>
                        <a:rPr lang="ar-SA" sz="1000" dirty="0">
                          <a:effectLst/>
                          <a:latin typeface="Dubai Light" panose="020B0303030403030204" pitchFamily="34" charset="-78"/>
                          <a:ea typeface="Calibri" panose="020F0502020204030204" pitchFamily="34" charset="0"/>
                          <a:cs typeface="Dubai Light" panose="020B0303030403030204" pitchFamily="34" charset="-78"/>
                        </a:rPr>
                        <a:t>000</a:t>
                      </a:r>
                      <a:r>
                        <a:rPr lang="en-US" sz="1000" dirty="0">
                          <a:effectLst/>
                          <a:latin typeface="Dubai Light" panose="020B0303030403030204" pitchFamily="34" charset="-78"/>
                          <a:ea typeface="Calibri" panose="020F0502020204030204" pitchFamily="34" charset="0"/>
                          <a:cs typeface="Dubai Light" panose="020B0303030403030204" pitchFamily="34" charset="-78"/>
                        </a:rPr>
                        <a:t> </a:t>
                      </a:r>
                      <a:r>
                        <a:rPr lang="ar-SA" sz="1000" dirty="0">
                          <a:effectLst/>
                          <a:latin typeface="Dubai Light" panose="020B0303030403030204" pitchFamily="34" charset="-78"/>
                          <a:ea typeface="Calibri" panose="020F0502020204030204" pitchFamily="34" charset="0"/>
                          <a:cs typeface="Dubai Light" panose="020B0303030403030204" pitchFamily="34" charset="-78"/>
                        </a:rPr>
                        <a:t>درهم إماراتي</a:t>
                      </a:r>
                      <a:endParaRPr lang="ar-AE" sz="1000" dirty="0">
                        <a:effectLst/>
                        <a:latin typeface="Dubai Light" panose="020B0303030403030204" pitchFamily="34" charset="-78"/>
                        <a:ea typeface="Calibri" panose="020F0502020204030204" pitchFamily="34" charset="0"/>
                        <a:cs typeface="Dubai Light" panose="020B0303030403030204" pitchFamily="34" charset="-78"/>
                      </a:endParaRPr>
                    </a:p>
                    <a:p>
                      <a:pPr marL="0" marR="0" algn="ctr" rtl="1">
                        <a:lnSpc>
                          <a:spcPct val="107000"/>
                        </a:lnSpc>
                        <a:spcBef>
                          <a:spcPts val="0"/>
                        </a:spcBef>
                        <a:spcAft>
                          <a:spcPts val="0"/>
                        </a:spcAft>
                      </a:pP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rtl="1"/>
                      <a:r>
                        <a:rPr lang="ar-SA" sz="1000" b="0" kern="1200" dirty="0">
                          <a:solidFill>
                            <a:schemeClr val="tx1"/>
                          </a:solidFill>
                          <a:effectLst/>
                          <a:latin typeface="Dubai Light" panose="020B0303030403030204" pitchFamily="34" charset="-78"/>
                          <a:ea typeface="+mn-ea"/>
                          <a:cs typeface="Dubai Light" panose="020B0303030403030204" pitchFamily="34" charset="-78"/>
                        </a:rPr>
                        <a:t>الحد الأدنى لمتوسط الرصيد الشهري المطلوب </a:t>
                      </a:r>
                      <a:endParaRPr lang="en-US" sz="1000" b="0" kern="1200" dirty="0">
                        <a:solidFill>
                          <a:schemeClr val="tx1"/>
                        </a:solidFill>
                        <a:effectLst/>
                        <a:latin typeface="Dubai Light" panose="020B0303030403030204" pitchFamily="34" charset="-78"/>
                        <a:ea typeface="+mn-ea"/>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29463015"/>
                  </a:ext>
                </a:extLst>
              </a:tr>
              <a:tr h="588175">
                <a:tc>
                  <a:txBody>
                    <a:bodyPr/>
                    <a:lstStyle/>
                    <a:p>
                      <a:pPr marL="0" marR="0" algn="ctr" rtl="1">
                        <a:lnSpc>
                          <a:spcPct val="107000"/>
                        </a:lnSpc>
                        <a:spcBef>
                          <a:spcPts val="0"/>
                        </a:spcBef>
                        <a:spcAft>
                          <a:spcPts val="0"/>
                        </a:spcAft>
                      </a:pPr>
                      <a:r>
                        <a:rPr lang="ar-AE" sz="1000" dirty="0">
                          <a:effectLst/>
                          <a:latin typeface="Dubai Light" panose="020B0303030403030204" pitchFamily="34" charset="-78"/>
                          <a:ea typeface="Calibri" panose="020F0502020204030204" pitchFamily="34" charset="0"/>
                          <a:cs typeface="Dubai Light" panose="020B0303030403030204" pitchFamily="34" charset="-78"/>
                        </a:rPr>
                        <a:t>لا يوجد</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ctr" rtl="1">
                        <a:lnSpc>
                          <a:spcPct val="107000"/>
                        </a:lnSpc>
                        <a:spcBef>
                          <a:spcPts val="0"/>
                        </a:spcBef>
                        <a:spcAft>
                          <a:spcPts val="0"/>
                        </a:spcAft>
                      </a:pPr>
                      <a:r>
                        <a:rPr lang="ar-AE" sz="1000" dirty="0">
                          <a:effectLst/>
                          <a:latin typeface="Dubai Light" panose="020B0303030403030204" pitchFamily="34" charset="-78"/>
                          <a:ea typeface="Calibri" panose="020F0502020204030204" pitchFamily="34" charset="0"/>
                          <a:cs typeface="Dubai Light" panose="020B0303030403030204" pitchFamily="34" charset="-78"/>
                        </a:rPr>
                        <a:t>لا يوجد</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ctr" rtl="1">
                        <a:lnSpc>
                          <a:spcPct val="107000"/>
                        </a:lnSpc>
                        <a:spcBef>
                          <a:spcPts val="0"/>
                        </a:spcBef>
                        <a:spcAft>
                          <a:spcPts val="0"/>
                        </a:spcAft>
                      </a:pP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p>
                      <a:pPr marL="0" marR="0" algn="ctr" rtl="1">
                        <a:lnSpc>
                          <a:spcPct val="107000"/>
                        </a:lnSpc>
                        <a:spcBef>
                          <a:spcPts val="0"/>
                        </a:spcBef>
                        <a:spcAft>
                          <a:spcPts val="0"/>
                        </a:spcAft>
                      </a:pPr>
                      <a:r>
                        <a:rPr lang="en-US" sz="1000" dirty="0">
                          <a:effectLst/>
                          <a:latin typeface="Dubai Light" panose="020B0303030403030204" pitchFamily="34" charset="-78"/>
                          <a:ea typeface="Calibri" panose="020F0502020204030204" pitchFamily="34" charset="0"/>
                          <a:cs typeface="Dubai Light" panose="020B0303030403030204" pitchFamily="34" charset="-78"/>
                        </a:rPr>
                        <a:t>25</a:t>
                      </a:r>
                      <a:r>
                        <a:rPr lang="ar-SA" sz="1000" dirty="0">
                          <a:effectLst/>
                          <a:latin typeface="Dubai Light" panose="020B0303030403030204" pitchFamily="34" charset="-78"/>
                          <a:ea typeface="Calibri" panose="020F0502020204030204" pitchFamily="34" charset="0"/>
                          <a:cs typeface="Dubai Light" panose="020B0303030403030204" pitchFamily="34" charset="-78"/>
                        </a:rPr>
                        <a:t> درهم إماراتي (شهرياً)</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ctr" rtl="1">
                        <a:lnSpc>
                          <a:spcPct val="107000"/>
                        </a:lnSpc>
                        <a:spcBef>
                          <a:spcPts val="0"/>
                        </a:spcBef>
                        <a:spcAft>
                          <a:spcPts val="0"/>
                        </a:spcAft>
                      </a:pP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p>
                      <a:pPr marL="0" marR="0" algn="ctr" rtl="1">
                        <a:lnSpc>
                          <a:spcPct val="107000"/>
                        </a:lnSpc>
                        <a:spcBef>
                          <a:spcPts val="0"/>
                        </a:spcBef>
                        <a:spcAft>
                          <a:spcPts val="0"/>
                        </a:spcAft>
                      </a:pPr>
                      <a:r>
                        <a:rPr lang="ar-AE" sz="1000" b="0" dirty="0">
                          <a:latin typeface="Dubai Light" panose="020B0303030403030204" pitchFamily="34" charset="-78"/>
                          <a:cs typeface="Dubai Light" panose="020B0303030403030204" pitchFamily="34" charset="-78"/>
                        </a:rPr>
                        <a:t>رسوم عدم الإحتفاظ بالحد الأدنى </a:t>
                      </a:r>
                      <a:r>
                        <a:rPr lang="ar-SA" sz="1000" b="0" dirty="0">
                          <a:effectLst/>
                          <a:latin typeface="Dubai Light" panose="020B0303030403030204" pitchFamily="34" charset="-78"/>
                          <a:ea typeface="Calibri" panose="020F0502020204030204" pitchFamily="34" charset="0"/>
                          <a:cs typeface="Dubai Light" panose="020B0303030403030204" pitchFamily="34" charset="-78"/>
                        </a:rPr>
                        <a:t>لمتوسط الرصيد الشهري</a:t>
                      </a: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p>
                      <a:pPr marL="0" marR="0" algn="ctr" rtl="1">
                        <a:lnSpc>
                          <a:spcPct val="107000"/>
                        </a:lnSpc>
                        <a:spcBef>
                          <a:spcPts val="0"/>
                        </a:spcBef>
                        <a:spcAft>
                          <a:spcPts val="0"/>
                        </a:spcAft>
                      </a:pP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9720032"/>
                  </a:ext>
                </a:extLst>
              </a:tr>
              <a:tr h="2365263">
                <a:tc>
                  <a:txBody>
                    <a:bodyPr/>
                    <a:lstStyle/>
                    <a:p>
                      <a:pPr marL="0" marR="0" algn="ctr" rtl="1">
                        <a:lnSpc>
                          <a:spcPct val="107000"/>
                        </a:lnSpc>
                        <a:spcBef>
                          <a:spcPts val="0"/>
                        </a:spcBef>
                        <a:spcAft>
                          <a:spcPts val="0"/>
                        </a:spcAft>
                      </a:pP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p>
                      <a:pPr marL="0" marR="0" algn="ctr" rtl="1">
                        <a:lnSpc>
                          <a:spcPct val="107000"/>
                        </a:lnSpc>
                        <a:spcBef>
                          <a:spcPts val="0"/>
                        </a:spcBef>
                        <a:spcAft>
                          <a:spcPts val="0"/>
                        </a:spcAft>
                      </a:pP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ctr" rtl="1">
                        <a:lnSpc>
                          <a:spcPct val="107000"/>
                        </a:lnSpc>
                        <a:spcBef>
                          <a:spcPts val="0"/>
                        </a:spcBef>
                        <a:spcAft>
                          <a:spcPts val="0"/>
                        </a:spcAft>
                      </a:pP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p>
                      <a:pPr marL="0" marR="0" algn="ctr" rtl="1">
                        <a:lnSpc>
                          <a:spcPct val="107000"/>
                        </a:lnSpc>
                        <a:spcBef>
                          <a:spcPts val="0"/>
                        </a:spcBef>
                        <a:spcAft>
                          <a:spcPts val="0"/>
                        </a:spcAft>
                      </a:pP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p>
                      <a:pPr marL="0" marR="0" algn="ctr" rtl="1">
                        <a:lnSpc>
                          <a:spcPct val="107000"/>
                        </a:lnSpc>
                        <a:spcBef>
                          <a:spcPts val="0"/>
                        </a:spcBef>
                        <a:spcAft>
                          <a:spcPts val="0"/>
                        </a:spcAft>
                      </a:pP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p>
                      <a:pPr marL="0" marR="0" algn="ctr" rtl="1">
                        <a:lnSpc>
                          <a:spcPct val="107000"/>
                        </a:lnSpc>
                        <a:spcBef>
                          <a:spcPts val="0"/>
                        </a:spcBef>
                        <a:spcAft>
                          <a:spcPts val="0"/>
                        </a:spcAft>
                      </a:pP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p>
                      <a:pPr marL="0" marR="0" algn="ctr" rtl="1">
                        <a:lnSpc>
                          <a:spcPct val="107000"/>
                        </a:lnSpc>
                        <a:spcBef>
                          <a:spcPts val="0"/>
                        </a:spcBef>
                        <a:spcAft>
                          <a:spcPts val="0"/>
                        </a:spcAft>
                      </a:pP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p>
                      <a:pPr marL="0" marR="0" algn="ctr" rtl="1">
                        <a:lnSpc>
                          <a:spcPct val="107000"/>
                        </a:lnSpc>
                        <a:spcBef>
                          <a:spcPts val="0"/>
                        </a:spcBef>
                        <a:spcAft>
                          <a:spcPts val="0"/>
                        </a:spcAft>
                      </a:pP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514350" rtl="1" eaLnBrk="1" fontAlgn="auto" latinLnBrk="0" hangingPunct="1">
                        <a:lnSpc>
                          <a:spcPct val="107000"/>
                        </a:lnSpc>
                        <a:spcBef>
                          <a:spcPts val="0"/>
                        </a:spcBef>
                        <a:spcAft>
                          <a:spcPts val="0"/>
                        </a:spcAft>
                        <a:buClrTx/>
                        <a:buSzTx/>
                        <a:buFontTx/>
                        <a:buNone/>
                        <a:tabLst/>
                        <a:defRPr/>
                      </a:pPr>
                      <a:endParaRPr lang="ar-AE" sz="1000" kern="1200" dirty="0">
                        <a:solidFill>
                          <a:schemeClr val="tx1"/>
                        </a:solidFill>
                        <a:effectLst/>
                        <a:latin typeface="Dubai Light" panose="020B0303030403030204" pitchFamily="34" charset="-78"/>
                        <a:ea typeface="+mn-ea"/>
                        <a:cs typeface="Dubai Light" panose="020B0303030403030204" pitchFamily="34" charset="-78"/>
                      </a:endParaRPr>
                    </a:p>
                    <a:p>
                      <a:pPr marL="0" marR="0" lvl="0" indent="0" algn="ctr" defTabSz="514350" rtl="1" eaLnBrk="1" fontAlgn="auto" latinLnBrk="0" hangingPunct="1">
                        <a:lnSpc>
                          <a:spcPct val="107000"/>
                        </a:lnSpc>
                        <a:spcBef>
                          <a:spcPts val="0"/>
                        </a:spcBef>
                        <a:spcAft>
                          <a:spcPts val="0"/>
                        </a:spcAft>
                        <a:buClrTx/>
                        <a:buSzTx/>
                        <a:buFontTx/>
                        <a:buNone/>
                        <a:tabLst/>
                        <a:defRPr/>
                      </a:pPr>
                      <a:endParaRPr lang="ar-AE" sz="1000" kern="1200" dirty="0">
                        <a:solidFill>
                          <a:schemeClr val="tx1"/>
                        </a:solidFill>
                        <a:effectLst/>
                        <a:latin typeface="Dubai Light" panose="020B0303030403030204" pitchFamily="34" charset="-78"/>
                        <a:ea typeface="+mn-ea"/>
                        <a:cs typeface="Dubai Light" panose="020B0303030403030204" pitchFamily="34" charset="-78"/>
                      </a:endParaRPr>
                    </a:p>
                    <a:p>
                      <a:pPr marL="0" marR="0" lvl="0" indent="0" algn="ctr" defTabSz="514350" rtl="1" eaLnBrk="1" fontAlgn="auto" latinLnBrk="0" hangingPunct="1">
                        <a:lnSpc>
                          <a:spcPct val="107000"/>
                        </a:lnSpc>
                        <a:spcBef>
                          <a:spcPts val="0"/>
                        </a:spcBef>
                        <a:spcAft>
                          <a:spcPts val="0"/>
                        </a:spcAft>
                        <a:buClrTx/>
                        <a:buSzTx/>
                        <a:buFontTx/>
                        <a:buNone/>
                        <a:tabLst/>
                        <a:defRPr/>
                      </a:pPr>
                      <a:endParaRPr lang="ar-AE" sz="1000" kern="1200" dirty="0">
                        <a:solidFill>
                          <a:schemeClr val="tx1"/>
                        </a:solidFill>
                        <a:effectLst/>
                        <a:latin typeface="Dubai Light" panose="020B0303030403030204" pitchFamily="34" charset="-78"/>
                        <a:ea typeface="+mn-ea"/>
                        <a:cs typeface="Dubai Light" panose="020B0303030403030204" pitchFamily="34" charset="-78"/>
                      </a:endParaRPr>
                    </a:p>
                    <a:p>
                      <a:pPr marL="0" marR="0" lvl="0" indent="0" algn="ctr" defTabSz="514350" rtl="1" eaLnBrk="1" fontAlgn="auto" latinLnBrk="0" hangingPunct="1">
                        <a:lnSpc>
                          <a:spcPct val="107000"/>
                        </a:lnSpc>
                        <a:spcBef>
                          <a:spcPts val="0"/>
                        </a:spcBef>
                        <a:spcAft>
                          <a:spcPts val="0"/>
                        </a:spcAft>
                        <a:buClrTx/>
                        <a:buSzTx/>
                        <a:buFontTx/>
                        <a:buNone/>
                        <a:tabLst/>
                        <a:defRPr/>
                      </a:pPr>
                      <a:endParaRPr lang="ar-AE" sz="1000" kern="1200" dirty="0">
                        <a:solidFill>
                          <a:schemeClr val="tx1"/>
                        </a:solidFill>
                        <a:effectLst/>
                        <a:latin typeface="Dubai Light" panose="020B0303030403030204" pitchFamily="34" charset="-78"/>
                        <a:ea typeface="+mn-ea"/>
                        <a:cs typeface="Dubai Light" panose="020B0303030403030204" pitchFamily="34" charset="-78"/>
                      </a:endParaRPr>
                    </a:p>
                    <a:p>
                      <a:pPr marL="0" marR="0" lvl="0" indent="0" algn="ctr" defTabSz="514350" rtl="1" eaLnBrk="1" fontAlgn="auto" latinLnBrk="0" hangingPunct="1">
                        <a:lnSpc>
                          <a:spcPct val="107000"/>
                        </a:lnSpc>
                        <a:spcBef>
                          <a:spcPts val="0"/>
                        </a:spcBef>
                        <a:spcAft>
                          <a:spcPts val="0"/>
                        </a:spcAft>
                        <a:buClrTx/>
                        <a:buSzTx/>
                        <a:buFontTx/>
                        <a:buNone/>
                        <a:tabLst/>
                        <a:defRPr/>
                      </a:pPr>
                      <a:endParaRPr lang="ar-AE" sz="1000" kern="1200" dirty="0">
                        <a:solidFill>
                          <a:schemeClr val="tx1"/>
                        </a:solidFill>
                        <a:effectLst/>
                        <a:latin typeface="Dubai Light" panose="020B0303030403030204" pitchFamily="34" charset="-78"/>
                        <a:ea typeface="+mn-ea"/>
                        <a:cs typeface="Dubai Light" panose="020B0303030403030204" pitchFamily="34" charset="-78"/>
                      </a:endParaRPr>
                    </a:p>
                    <a:p>
                      <a:pPr marL="0" marR="0" lvl="0" indent="0" algn="ctr" defTabSz="514350" rtl="1" eaLnBrk="1" fontAlgn="auto" latinLnBrk="0" hangingPunct="1">
                        <a:lnSpc>
                          <a:spcPct val="107000"/>
                        </a:lnSpc>
                        <a:spcBef>
                          <a:spcPts val="0"/>
                        </a:spcBef>
                        <a:spcAft>
                          <a:spcPts val="0"/>
                        </a:spcAft>
                        <a:buClrTx/>
                        <a:buSzTx/>
                        <a:buFontTx/>
                        <a:buNone/>
                        <a:tabLst/>
                        <a:defRPr/>
                      </a:pPr>
                      <a:r>
                        <a:rPr lang="ar-AE" sz="1000" kern="1200" dirty="0">
                          <a:solidFill>
                            <a:schemeClr val="tx1"/>
                          </a:solidFill>
                          <a:effectLst/>
                          <a:latin typeface="Dubai Light" panose="020B0303030403030204" pitchFamily="34" charset="-78"/>
                          <a:ea typeface="+mn-ea"/>
                          <a:cs typeface="Dubai Light" panose="020B0303030403030204" pitchFamily="34" charset="-78"/>
                        </a:rPr>
                        <a:t>سوف تكون الأموال الموجودة في الحساب الأساسي مؤهلة للحصول على الفائدة وفقًا لحزمة </a:t>
                      </a:r>
                      <a:r>
                        <a:rPr lang="ar-SA" sz="1000" kern="1200" dirty="0">
                          <a:solidFill>
                            <a:schemeClr val="tx1"/>
                          </a:solidFill>
                          <a:effectLst/>
                          <a:latin typeface="Dubai Light" panose="020B0303030403030204" pitchFamily="34" charset="-78"/>
                          <a:ea typeface="+mn-ea"/>
                          <a:cs typeface="Dubai Light" panose="020B0303030403030204" pitchFamily="34" charset="-78"/>
                        </a:rPr>
                        <a:t>حساب مضاعفة المكافآت</a:t>
                      </a:r>
                      <a:r>
                        <a:rPr lang="ar-AE" sz="1000" kern="1200" dirty="0">
                          <a:solidFill>
                            <a:schemeClr val="tx1"/>
                          </a:solidFill>
                          <a:effectLst/>
                          <a:latin typeface="Dubai Light" panose="020B0303030403030204" pitchFamily="34" charset="-78"/>
                          <a:ea typeface="+mn-ea"/>
                          <a:cs typeface="Dubai Light" panose="020B0303030403030204" pitchFamily="34" charset="-78"/>
                        </a:rPr>
                        <a:t>. </a:t>
                      </a:r>
                      <a:r>
                        <a:rPr lang="ar-AE" sz="1000" kern="1200" dirty="0">
                          <a:solidFill>
                            <a:srgbClr val="FF0000"/>
                          </a:solidFill>
                          <a:effectLst/>
                          <a:latin typeface="Dubai Light" panose="020B0303030403030204" pitchFamily="34" charset="-78"/>
                          <a:ea typeface="+mn-ea"/>
                          <a:cs typeface="Dubai Light" panose="020B0303030403030204" pitchFamily="34" charset="-78"/>
                        </a:rPr>
                        <a:t>اضغط هنا </a:t>
                      </a:r>
                      <a:r>
                        <a:rPr lang="ar-AE" sz="1000" kern="1200" dirty="0">
                          <a:solidFill>
                            <a:schemeClr val="tx1"/>
                          </a:solidFill>
                          <a:effectLst/>
                          <a:latin typeface="Dubai Light" panose="020B0303030403030204" pitchFamily="34" charset="-78"/>
                          <a:ea typeface="+mn-ea"/>
                          <a:cs typeface="Dubai Light" panose="020B0303030403030204" pitchFamily="34" charset="-78"/>
                        </a:rPr>
                        <a:t>للحصول على أسعار الفائدة.</a:t>
                      </a:r>
                      <a:r>
                        <a:rPr lang="en-US" sz="1000" kern="1200" dirty="0">
                          <a:solidFill>
                            <a:schemeClr val="tx1"/>
                          </a:solidFill>
                          <a:effectLst/>
                          <a:latin typeface="Dubai Light" panose="020B0303030403030204" pitchFamily="34" charset="-78"/>
                          <a:ea typeface="+mn-ea"/>
                          <a:cs typeface="Dubai Light" panose="020B0303030403030204" pitchFamily="34" charset="-78"/>
                        </a:rPr>
                        <a:t> </a:t>
                      </a:r>
                      <a:r>
                        <a:rPr lang="en-US" sz="900" dirty="0">
                          <a:effectLst/>
                          <a:latin typeface="Dubai Light" panose="020B0303030403030204" pitchFamily="34" charset="-78"/>
                          <a:cs typeface="Dubai Light" panose="020B0303030403030204" pitchFamily="34" charset="-78"/>
                        </a:rPr>
                        <a:t> </a:t>
                      </a:r>
                      <a:r>
                        <a:rPr lang="en-US" sz="1000" kern="1200" dirty="0">
                          <a:solidFill>
                            <a:schemeClr val="tx1"/>
                          </a:solidFill>
                          <a:effectLst/>
                          <a:latin typeface="Dubai Light" panose="020B0303030403030204" pitchFamily="34" charset="-78"/>
                          <a:ea typeface="+mn-ea"/>
                          <a:cs typeface="Dubai Light" panose="020B0303030403030204" pitchFamily="34" charset="-78"/>
                        </a:rPr>
                        <a:t> </a:t>
                      </a:r>
                      <a:endParaRPr lang="en-US" sz="1000" b="1" kern="1200" dirty="0">
                        <a:solidFill>
                          <a:srgbClr val="FF0000"/>
                        </a:solidFill>
                        <a:effectLst/>
                        <a:latin typeface="Dubai Light" panose="020B0303030403030204" pitchFamily="34" charset="-78"/>
                        <a:ea typeface="+mn-ea"/>
                        <a:cs typeface="Dubai Light" panose="020B0303030403030204" pitchFamily="34" charset="-78"/>
                      </a:endParaRPr>
                    </a:p>
                    <a:p>
                      <a:pPr marL="0" marR="0" algn="ctr" rtl="1">
                        <a:lnSpc>
                          <a:spcPct val="107000"/>
                        </a:lnSpc>
                        <a:spcBef>
                          <a:spcPts val="0"/>
                        </a:spcBef>
                        <a:spcAft>
                          <a:spcPts val="0"/>
                        </a:spcAft>
                      </a:pP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ctr" rtl="1">
                        <a:lnSpc>
                          <a:spcPct val="107000"/>
                        </a:lnSpc>
                        <a:spcBef>
                          <a:spcPts val="0"/>
                        </a:spcBef>
                        <a:spcAft>
                          <a:spcPts val="0"/>
                        </a:spcAft>
                      </a:pP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p>
                      <a:pPr marL="0" marR="0" algn="ctr" rtl="1">
                        <a:lnSpc>
                          <a:spcPct val="107000"/>
                        </a:lnSpc>
                        <a:spcBef>
                          <a:spcPts val="0"/>
                        </a:spcBef>
                        <a:spcAft>
                          <a:spcPts val="0"/>
                        </a:spcAft>
                      </a:pP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p>
                      <a:pPr marL="0" marR="0" algn="ctr" rtl="1">
                        <a:lnSpc>
                          <a:spcPct val="107000"/>
                        </a:lnSpc>
                        <a:spcBef>
                          <a:spcPts val="0"/>
                        </a:spcBef>
                        <a:spcAft>
                          <a:spcPts val="0"/>
                        </a:spcAft>
                      </a:pP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p>
                      <a:pPr marL="0" marR="0" algn="ctr" rtl="1">
                        <a:lnSpc>
                          <a:spcPct val="107000"/>
                        </a:lnSpc>
                        <a:spcBef>
                          <a:spcPts val="0"/>
                        </a:spcBef>
                        <a:spcAft>
                          <a:spcPts val="0"/>
                        </a:spcAft>
                      </a:pP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p>
                      <a:pPr marL="0" marR="0" algn="ctr" rtl="1">
                        <a:lnSpc>
                          <a:spcPct val="107000"/>
                        </a:lnSpc>
                        <a:spcBef>
                          <a:spcPts val="0"/>
                        </a:spcBef>
                        <a:spcAft>
                          <a:spcPts val="0"/>
                        </a:spcAft>
                      </a:pP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p>
                      <a:pPr marL="0" marR="0" algn="ctr" rtl="1">
                        <a:lnSpc>
                          <a:spcPct val="107000"/>
                        </a:lnSpc>
                        <a:spcBef>
                          <a:spcPts val="0"/>
                        </a:spcBef>
                        <a:spcAft>
                          <a:spcPts val="0"/>
                        </a:spcAft>
                      </a:pP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p>
                      <a:pPr marL="0" marR="0" algn="ctr" rtl="1">
                        <a:lnSpc>
                          <a:spcPct val="107000"/>
                        </a:lnSpc>
                        <a:spcBef>
                          <a:spcPts val="0"/>
                        </a:spcBef>
                        <a:spcAft>
                          <a:spcPts val="0"/>
                        </a:spcAft>
                      </a:pPr>
                      <a:r>
                        <a:rPr lang="ar-SA" sz="1000" b="0" dirty="0">
                          <a:effectLst/>
                          <a:latin typeface="Dubai Light" panose="020B0303030403030204" pitchFamily="34" charset="-78"/>
                          <a:ea typeface="Calibri" panose="020F0502020204030204" pitchFamily="34" charset="0"/>
                          <a:cs typeface="Dubai Light" panose="020B0303030403030204" pitchFamily="34" charset="-78"/>
                        </a:rPr>
                        <a:t>سعر الفائدة</a:t>
                      </a: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89084801"/>
                  </a:ext>
                </a:extLst>
              </a:tr>
              <a:tr h="566928">
                <a:tc gridSpan="3">
                  <a:txBody>
                    <a:bodyPr/>
                    <a:lstStyle/>
                    <a:p>
                      <a:pPr marL="0" marR="0" algn="r" rtl="1">
                        <a:lnSpc>
                          <a:spcPct val="107000"/>
                        </a:lnSpc>
                        <a:spcBef>
                          <a:spcPts val="0"/>
                        </a:spcBef>
                        <a:spcAft>
                          <a:spcPts val="0"/>
                        </a:spcAft>
                      </a:pPr>
                      <a:r>
                        <a:rPr lang="ar-AE" sz="1000" b="0" i="0" kern="1200" dirty="0">
                          <a:solidFill>
                            <a:schemeClr val="tx1"/>
                          </a:solidFill>
                          <a:effectLst/>
                          <a:latin typeface="Dubai Light" panose="020B0303030403030204" pitchFamily="34" charset="-78"/>
                          <a:ea typeface="+mn-ea"/>
                          <a:cs typeface="Dubai Light" panose="020B0303030403030204" pitchFamily="34" charset="-78"/>
                        </a:rPr>
                        <a:t>يتم اكتساب الفائدة على رصيد حسابك في نهاية كل يوم. </a:t>
                      </a:r>
                    </a:p>
                    <a:p>
                      <a:pPr marL="0" marR="0" algn="r" rtl="1">
                        <a:lnSpc>
                          <a:spcPct val="107000"/>
                        </a:lnSpc>
                        <a:spcBef>
                          <a:spcPts val="0"/>
                        </a:spcBef>
                        <a:spcAft>
                          <a:spcPts val="0"/>
                        </a:spcAft>
                      </a:pPr>
                      <a:r>
                        <a:rPr lang="ar-AE" sz="1000" b="0" i="0" kern="1200" dirty="0">
                          <a:solidFill>
                            <a:schemeClr val="tx1"/>
                          </a:solidFill>
                          <a:effectLst/>
                          <a:latin typeface="Dubai Light" panose="020B0303030403030204" pitchFamily="34" charset="-78"/>
                          <a:ea typeface="+mn-ea"/>
                          <a:cs typeface="Dubai Light" panose="020B0303030403030204" pitchFamily="34" charset="-78"/>
                        </a:rPr>
                        <a:t>الفائدة على حساب التوفير = الرصيد اليومي * معدل الفائدة * (عدد الأيام / 360).</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9525" cap="flat" cmpd="sng" algn="ctr">
                      <a:solidFill>
                        <a:srgbClr val="00A4DB"/>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marL="0" marR="0" algn="r">
                        <a:lnSpc>
                          <a:spcPct val="107000"/>
                        </a:lnSpc>
                        <a:spcBef>
                          <a:spcPts val="0"/>
                        </a:spcBef>
                        <a:spcAft>
                          <a:spcPts val="0"/>
                        </a:spcAft>
                      </a:pPr>
                      <a:r>
                        <a:rPr lang="ar-AE" sz="1000" b="1" i="0" dirty="0">
                          <a:effectLst/>
                          <a:latin typeface="Arial" panose="020B0604020202020204" pitchFamily="34" charset="0"/>
                          <a:ea typeface="Calibri" panose="020F0502020204030204" pitchFamily="34" charset="0"/>
                          <a:cs typeface="Arial" panose="020B0604020202020204" pitchFamily="34" charset="0"/>
                        </a:rPr>
                        <a:t>حساب الفائدة</a:t>
                      </a:r>
                      <a:endParaRPr lang="en-US" sz="1000" b="1"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9525" cap="flat" cmpd="sng" algn="ctr">
                      <a:solidFill>
                        <a:srgbClr val="00A4DB"/>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marL="0" marR="0" algn="ctr">
                        <a:lnSpc>
                          <a:spcPct val="107000"/>
                        </a:lnSpc>
                        <a:spcBef>
                          <a:spcPts val="0"/>
                        </a:spcBef>
                        <a:spcAft>
                          <a:spcPts val="0"/>
                        </a:spcAft>
                      </a:pP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ysDot"/>
                      <a:round/>
                      <a:headEnd type="none" w="med" len="med"/>
                      <a:tailEnd type="none" w="med" len="med"/>
                    </a:lnL>
                    <a:lnR w="9525" cap="flat" cmpd="sng" algn="ctr">
                      <a:solidFill>
                        <a:srgbClr val="00A4DB"/>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rgbClr val="00A4DB"/>
                      </a:solidFill>
                      <a:prstDash val="solid"/>
                      <a:round/>
                      <a:headEnd type="none" w="med" len="med"/>
                      <a:tailEnd type="none" w="med" len="med"/>
                    </a:lnB>
                  </a:tcPr>
                </a:tc>
                <a:tc>
                  <a:txBody>
                    <a:bodyPr/>
                    <a:lstStyle/>
                    <a:p>
                      <a:pPr marL="0" marR="0" lvl="0" indent="0" algn="ctr" defTabSz="514350" rtl="1" eaLnBrk="1" fontAlgn="auto" latinLnBrk="0" hangingPunct="1">
                        <a:lnSpc>
                          <a:spcPct val="107000"/>
                        </a:lnSpc>
                        <a:spcBef>
                          <a:spcPts val="0"/>
                        </a:spcBef>
                        <a:spcAft>
                          <a:spcPts val="0"/>
                        </a:spcAft>
                        <a:buClrTx/>
                        <a:buSzTx/>
                        <a:buFontTx/>
                        <a:buNone/>
                        <a:tabLst/>
                        <a:defRPr/>
                      </a:pPr>
                      <a:r>
                        <a:rPr lang="ar-AE" sz="1000" b="0" i="0" dirty="0">
                          <a:effectLst/>
                          <a:latin typeface="Dubai Light" panose="020B0303030403030204" pitchFamily="34" charset="-78"/>
                          <a:ea typeface="Calibri" panose="020F0502020204030204" pitchFamily="34" charset="0"/>
                          <a:cs typeface="Dubai Light" panose="020B0303030403030204" pitchFamily="34" charset="-78"/>
                        </a:rPr>
                        <a:t>حساب الفائدة</a:t>
                      </a:r>
                      <a:endParaRPr lang="en-US" sz="1000" b="0" i="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9525" cap="flat" cmpd="sng" algn="ctr">
                      <a:solidFill>
                        <a:srgbClr val="00A4DB"/>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21831902"/>
                  </a:ext>
                </a:extLst>
              </a:tr>
            </a:tbl>
          </a:graphicData>
        </a:graphic>
      </p:graphicFrame>
      <p:sp>
        <p:nvSpPr>
          <p:cNvPr id="16" name="TextBox 15">
            <a:extLst>
              <a:ext uri="{FF2B5EF4-FFF2-40B4-BE49-F238E27FC236}">
                <a16:creationId xmlns:a16="http://schemas.microsoft.com/office/drawing/2014/main" id="{77794561-7D4D-4C1A-81F1-A539C47E54AB}"/>
              </a:ext>
            </a:extLst>
          </p:cNvPr>
          <p:cNvSpPr txBox="1"/>
          <p:nvPr/>
        </p:nvSpPr>
        <p:spPr>
          <a:xfrm>
            <a:off x="2060441" y="511825"/>
            <a:ext cx="2743060" cy="646331"/>
          </a:xfrm>
          <a:prstGeom prst="rect">
            <a:avLst/>
          </a:prstGeom>
          <a:noFill/>
        </p:spPr>
        <p:txBody>
          <a:bodyPr wrap="none" rtlCol="0">
            <a:spAutoFit/>
          </a:bodyPr>
          <a:lstStyle/>
          <a:p>
            <a:pPr algn="ctr"/>
            <a:r>
              <a:rPr lang="ar-AE" sz="1800" b="1" dirty="0">
                <a:effectLst/>
                <a:latin typeface="Dubai" panose="020B0503030403030204" pitchFamily="34" charset="-78"/>
                <a:ea typeface="Calibri" panose="020F0502020204030204" pitchFamily="34" charset="0"/>
                <a:cs typeface="Dubai" panose="020B0503030403030204" pitchFamily="34" charset="-78"/>
              </a:rPr>
              <a:t>حسابات</a:t>
            </a:r>
            <a:r>
              <a:rPr lang="ar-SA" sz="1800" b="1" dirty="0">
                <a:effectLst/>
                <a:latin typeface="Dubai" panose="020B0503030403030204" pitchFamily="34" charset="-78"/>
                <a:ea typeface="Calibri" panose="020F0502020204030204" pitchFamily="34" charset="0"/>
                <a:cs typeface="Dubai" panose="020B0503030403030204" pitchFamily="34" charset="-78"/>
              </a:rPr>
              <a:t> التوفير </a:t>
            </a:r>
            <a:endParaRPr lang="ar-AE" sz="1800" b="1" dirty="0">
              <a:effectLst/>
              <a:latin typeface="Dubai" panose="020B0503030403030204" pitchFamily="34" charset="-78"/>
              <a:ea typeface="Calibri" panose="020F0502020204030204" pitchFamily="34" charset="0"/>
              <a:cs typeface="Dubai" panose="020B0503030403030204" pitchFamily="34" charset="-78"/>
            </a:endParaRPr>
          </a:p>
          <a:p>
            <a:pPr algn="ctr"/>
            <a:r>
              <a:rPr lang="en-US" b="1" dirty="0">
                <a:latin typeface="Dubai" panose="020B0503030403030204" pitchFamily="34" charset="-78"/>
                <a:ea typeface="Times New Roman" panose="02020603050405020304" pitchFamily="18" charset="0"/>
                <a:cs typeface="Dubai" panose="020B0503030403030204" pitchFamily="34" charset="-78"/>
              </a:rPr>
              <a:t>(KFS) </a:t>
            </a:r>
            <a:r>
              <a:rPr lang="ar-SA" b="1" dirty="0">
                <a:latin typeface="Dubai" panose="020B0503030403030204" pitchFamily="34" charset="-78"/>
                <a:ea typeface="Times New Roman" panose="02020603050405020304" pitchFamily="18" charset="0"/>
                <a:cs typeface="Dubai" panose="020B0503030403030204" pitchFamily="34" charset="-78"/>
              </a:rPr>
              <a:t> بيان الحقائق الرئيسية</a:t>
            </a:r>
            <a:endParaRPr lang="en-US" sz="1800" dirty="0">
              <a:effectLst/>
              <a:latin typeface="Dubai" panose="020B0503030403030204" pitchFamily="34" charset="-78"/>
              <a:ea typeface="Calibri" panose="020F0502020204030204" pitchFamily="34" charset="0"/>
              <a:cs typeface="Dubai" panose="020B0503030403030204" pitchFamily="34" charset="-78"/>
            </a:endParaRPr>
          </a:p>
        </p:txBody>
      </p:sp>
      <p:sp>
        <p:nvSpPr>
          <p:cNvPr id="17" name="TextBox 16">
            <a:extLst>
              <a:ext uri="{FF2B5EF4-FFF2-40B4-BE49-F238E27FC236}">
                <a16:creationId xmlns:a16="http://schemas.microsoft.com/office/drawing/2014/main" id="{25B92C2C-740C-43D2-BC45-66ADED33A2E0}"/>
              </a:ext>
            </a:extLst>
          </p:cNvPr>
          <p:cNvSpPr txBox="1"/>
          <p:nvPr/>
        </p:nvSpPr>
        <p:spPr>
          <a:xfrm>
            <a:off x="317966" y="1183505"/>
            <a:ext cx="6222065" cy="400110"/>
          </a:xfrm>
          <a:prstGeom prst="rect">
            <a:avLst/>
          </a:prstGeom>
          <a:noFill/>
        </p:spPr>
        <p:txBody>
          <a:bodyPr wrap="square" rtlCol="0">
            <a:spAutoFit/>
          </a:bodyPr>
          <a:lstStyle/>
          <a:p>
            <a:pPr algn="r" rtl="1"/>
            <a:r>
              <a:rPr lang="ar-SA" sz="1000" dirty="0">
                <a:effectLst/>
                <a:latin typeface="Dubai Light" panose="020B0303030403030204" pitchFamily="34" charset="-78"/>
                <a:ea typeface="Calibri" panose="020F0502020204030204" pitchFamily="34" charset="0"/>
                <a:cs typeface="Dubai Light" panose="020B0303030403030204" pitchFamily="34" charset="-78"/>
              </a:rPr>
              <a:t>هو حساب مصرفي </a:t>
            </a:r>
            <a:r>
              <a:rPr lang="ar-AE" sz="1000" dirty="0">
                <a:effectLst/>
                <a:latin typeface="Dubai Light" panose="020B0303030403030204" pitchFamily="34" charset="-78"/>
                <a:ea typeface="Calibri" panose="020F0502020204030204" pitchFamily="34" charset="0"/>
                <a:cs typeface="Dubai Light" panose="020B0303030403030204" pitchFamily="34" charset="-78"/>
              </a:rPr>
              <a:t>يُمكنك من تنفيذ المعاملات المصرفية </a:t>
            </a:r>
            <a:r>
              <a:rPr lang="ar-SA" sz="1000" dirty="0">
                <a:effectLst/>
                <a:latin typeface="Dubai Light" panose="020B0303030403030204" pitchFamily="34" charset="-78"/>
                <a:ea typeface="Calibri" panose="020F0502020204030204" pitchFamily="34" charset="0"/>
                <a:cs typeface="Dubai Light" panose="020B0303030403030204" pitchFamily="34" charset="-78"/>
              </a:rPr>
              <a:t>ومعاملات ال</a:t>
            </a:r>
            <a:r>
              <a:rPr lang="ar-AE" sz="1000" dirty="0">
                <a:effectLst/>
                <a:latin typeface="Dubai Light" panose="020B0303030403030204" pitchFamily="34" charset="-78"/>
                <a:ea typeface="Calibri" panose="020F0502020204030204" pitchFamily="34" charset="0"/>
                <a:cs typeface="Dubai Light" panose="020B0303030403030204" pitchFamily="34" charset="-78"/>
              </a:rPr>
              <a:t>إ</a:t>
            </a:r>
            <a:r>
              <a:rPr lang="ar-SA" sz="1000" dirty="0">
                <a:effectLst/>
                <a:latin typeface="Dubai Light" panose="020B0303030403030204" pitchFamily="34" charset="-78"/>
                <a:ea typeface="Calibri" panose="020F0502020204030204" pitchFamily="34" charset="0"/>
                <a:cs typeface="Dubai Light" panose="020B0303030403030204" pitchFamily="34" charset="-78"/>
              </a:rPr>
              <a:t>دخار. يوفر لك بيان الحقائق الرئيسية </a:t>
            </a:r>
            <a:r>
              <a:rPr lang="ar-AE" sz="1000" dirty="0">
                <a:effectLst/>
                <a:latin typeface="Dubai Light" panose="020B0303030403030204" pitchFamily="34" charset="-78"/>
                <a:ea typeface="Calibri" panose="020F0502020204030204" pitchFamily="34" charset="0"/>
                <a:cs typeface="Dubai Light" panose="020B0303030403030204" pitchFamily="34" charset="-78"/>
              </a:rPr>
              <a:t>، المزايا </a:t>
            </a:r>
            <a:r>
              <a:rPr lang="ar-SA" sz="1000" dirty="0">
                <a:effectLst/>
                <a:latin typeface="Dubai Light" panose="020B0303030403030204" pitchFamily="34" charset="-78"/>
                <a:ea typeface="Calibri" panose="020F0502020204030204" pitchFamily="34" charset="0"/>
                <a:cs typeface="Dubai Light" panose="020B0303030403030204" pitchFamily="34" charset="-78"/>
              </a:rPr>
              <a:t>الرئيسية </a:t>
            </a:r>
            <a:r>
              <a:rPr lang="ar-AE" sz="1000" dirty="0">
                <a:latin typeface="Dubai Light" panose="020B0303030403030204" pitchFamily="34" charset="-78"/>
                <a:ea typeface="Calibri" panose="020F0502020204030204" pitchFamily="34" charset="0"/>
                <a:cs typeface="Dubai Light" panose="020B0303030403030204" pitchFamily="34" charset="-78"/>
              </a:rPr>
              <a:t>لل</a:t>
            </a:r>
            <a:r>
              <a:rPr lang="ar-SA" sz="1000" dirty="0">
                <a:effectLst/>
                <a:latin typeface="Dubai Light" panose="020B0303030403030204" pitchFamily="34" charset="-78"/>
                <a:ea typeface="Calibri" panose="020F0502020204030204" pitchFamily="34" charset="0"/>
                <a:cs typeface="Dubai Light" panose="020B0303030403030204" pitchFamily="34" charset="-78"/>
              </a:rPr>
              <a:t>منتج</a:t>
            </a:r>
            <a:r>
              <a:rPr lang="ar-AE" sz="1000" dirty="0">
                <a:latin typeface="Dubai Light" panose="020B0303030403030204" pitchFamily="34" charset="-78"/>
                <a:ea typeface="Calibri" panose="020F0502020204030204" pitchFamily="34" charset="0"/>
                <a:cs typeface="Dubai Light" panose="020B0303030403030204" pitchFamily="34" charset="-78"/>
              </a:rPr>
              <a:t> </a:t>
            </a:r>
            <a:r>
              <a:rPr lang="ar-SA" sz="1000" dirty="0">
                <a:effectLst/>
                <a:latin typeface="Dubai Light" panose="020B0303030403030204" pitchFamily="34" charset="-78"/>
                <a:ea typeface="Calibri" panose="020F0502020204030204" pitchFamily="34" charset="0"/>
                <a:cs typeface="Dubai Light" panose="020B0303030403030204" pitchFamily="34" charset="-78"/>
              </a:rPr>
              <a:t>و</a:t>
            </a:r>
            <a:r>
              <a:rPr lang="ar-AE" sz="1000" dirty="0">
                <a:effectLst/>
                <a:latin typeface="Dubai Light" panose="020B0303030403030204" pitchFamily="34" charset="-78"/>
                <a:ea typeface="Calibri" panose="020F0502020204030204" pitchFamily="34" charset="0"/>
                <a:cs typeface="Dubai Light" panose="020B0303030403030204" pitchFamily="34" charset="-78"/>
              </a:rPr>
              <a:t>ال</a:t>
            </a:r>
            <a:r>
              <a:rPr lang="ar-SA" sz="1000" dirty="0">
                <a:effectLst/>
                <a:latin typeface="Dubai Light" panose="020B0303030403030204" pitchFamily="34" charset="-78"/>
                <a:ea typeface="Calibri" panose="020F0502020204030204" pitchFamily="34" charset="0"/>
                <a:cs typeface="Dubai Light" panose="020B0303030403030204" pitchFamily="34" charset="-78"/>
              </a:rPr>
              <a:t>معلومات </a:t>
            </a:r>
            <a:r>
              <a:rPr lang="ar-AE" sz="1000" dirty="0">
                <a:effectLst/>
                <a:latin typeface="Dubai Light" panose="020B0303030403030204" pitchFamily="34" charset="-78"/>
                <a:ea typeface="Calibri" panose="020F0502020204030204" pitchFamily="34" charset="0"/>
                <a:cs typeface="Dubai Light" panose="020B0303030403030204" pitchFamily="34" charset="-78"/>
              </a:rPr>
              <a:t>ال</a:t>
            </a:r>
            <a:r>
              <a:rPr lang="ar-SA" sz="1000" dirty="0">
                <a:effectLst/>
                <a:latin typeface="Dubai Light" panose="020B0303030403030204" pitchFamily="34" charset="-78"/>
                <a:ea typeface="Calibri" panose="020F0502020204030204" pitchFamily="34" charset="0"/>
                <a:cs typeface="Dubai Light" panose="020B0303030403030204" pitchFamily="34" charset="-78"/>
              </a:rPr>
              <a:t>إرشادية حول الفوائد والرسوم والتكاليف الخاصة بهذا المنتج</a:t>
            </a:r>
            <a:r>
              <a:rPr lang="ar-AE" sz="1000" dirty="0">
                <a:effectLst/>
                <a:latin typeface="Dubai Light" panose="020B0303030403030204" pitchFamily="34" charset="-78"/>
                <a:ea typeface="Calibri" panose="020F0502020204030204" pitchFamily="34" charset="0"/>
                <a:cs typeface="Dubai Light" panose="020B0303030403030204" pitchFamily="34" charset="-78"/>
              </a:rPr>
              <a:t>.</a:t>
            </a:r>
            <a:endParaRPr lang="en-US" sz="1000" dirty="0">
              <a:latin typeface="Dubai Light" panose="020B0303030403030204" pitchFamily="34" charset="-78"/>
              <a:cs typeface="Dubai Light" panose="020B0303030403030204" pitchFamily="34" charset="-78"/>
            </a:endParaRPr>
          </a:p>
        </p:txBody>
      </p:sp>
      <p:sp>
        <p:nvSpPr>
          <p:cNvPr id="37" name="TextBox 36">
            <a:extLst>
              <a:ext uri="{FF2B5EF4-FFF2-40B4-BE49-F238E27FC236}">
                <a16:creationId xmlns:a16="http://schemas.microsoft.com/office/drawing/2014/main" id="{42D56698-6046-46A4-A54C-3B9663CC3F3E}"/>
              </a:ext>
            </a:extLst>
          </p:cNvPr>
          <p:cNvSpPr txBox="1"/>
          <p:nvPr/>
        </p:nvSpPr>
        <p:spPr>
          <a:xfrm>
            <a:off x="4931310" y="1721291"/>
            <a:ext cx="1665251" cy="246221"/>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r"/>
            <a:r>
              <a:rPr lang="ar-AE" sz="1000" b="1" dirty="0">
                <a:solidFill>
                  <a:schemeClr val="tx1"/>
                </a:solidFill>
                <a:latin typeface="Dubai" panose="020B0503030403030204" pitchFamily="34" charset="-78"/>
                <a:cs typeface="Dubai" panose="020B0503030403030204" pitchFamily="34" charset="-78"/>
              </a:rPr>
              <a:t>معلومات المنتج</a:t>
            </a:r>
            <a:endParaRPr lang="en-US" sz="1000" b="1" dirty="0">
              <a:solidFill>
                <a:schemeClr val="tx1"/>
              </a:solidFill>
              <a:latin typeface="Dubai" panose="020B0503030403030204" pitchFamily="34" charset="-78"/>
              <a:cs typeface="Dubai" panose="020B0503030403030204" pitchFamily="34" charset="-78"/>
            </a:endParaRPr>
          </a:p>
        </p:txBody>
      </p:sp>
      <p:sp>
        <p:nvSpPr>
          <p:cNvPr id="38" name="TextBox 37">
            <a:extLst>
              <a:ext uri="{FF2B5EF4-FFF2-40B4-BE49-F238E27FC236}">
                <a16:creationId xmlns:a16="http://schemas.microsoft.com/office/drawing/2014/main" id="{F431B84D-A4BD-4918-8884-9DE21E66FFA8}"/>
              </a:ext>
            </a:extLst>
          </p:cNvPr>
          <p:cNvSpPr txBox="1"/>
          <p:nvPr/>
        </p:nvSpPr>
        <p:spPr>
          <a:xfrm>
            <a:off x="4015565" y="4502654"/>
            <a:ext cx="2671514" cy="256993"/>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en-US"/>
            </a:defPPr>
            <a:lvl1pPr>
              <a:defRPr sz="1200" b="1">
                <a:solidFill>
                  <a:srgbClr val="00A4DB"/>
                </a:solidFill>
                <a:latin typeface="Arial" panose="020B0604020202020204" pitchFamily="34" charset="0"/>
                <a:cs typeface="Arial" panose="020B0604020202020204" pitchFamily="34" charset="0"/>
              </a:defRPr>
            </a:lvl1pPr>
          </a:lstStyle>
          <a:p>
            <a:pPr marL="457200" marR="0" algn="r">
              <a:lnSpc>
                <a:spcPct val="107000"/>
              </a:lnSpc>
              <a:spcBef>
                <a:spcPts val="0"/>
              </a:spcBef>
              <a:spcAft>
                <a:spcPts val="800"/>
              </a:spcAft>
            </a:pPr>
            <a:r>
              <a:rPr lang="ar-SA" sz="1000" dirty="0">
                <a:solidFill>
                  <a:schemeClr val="tx1"/>
                </a:solidFill>
                <a:effectLst/>
                <a:latin typeface="Dubai" panose="020B0503030403030204" pitchFamily="34" charset="-78"/>
                <a:ea typeface="Calibri" panose="020F0502020204030204" pitchFamily="34" charset="0"/>
                <a:cs typeface="Dubai" panose="020B0503030403030204" pitchFamily="34" charset="-78"/>
              </a:rPr>
              <a:t>الرسوم الرئيسية وأسعار الفائدة المطبقة</a:t>
            </a:r>
            <a:endParaRPr lang="en-US" sz="1000" dirty="0">
              <a:solidFill>
                <a:schemeClr val="tx1"/>
              </a:solidFill>
              <a:effectLst/>
              <a:latin typeface="Dubai" panose="020B0503030403030204" pitchFamily="34" charset="-78"/>
              <a:ea typeface="Calibri" panose="020F0502020204030204" pitchFamily="34" charset="0"/>
              <a:cs typeface="Dubai" panose="020B0503030403030204" pitchFamily="34" charset="-78"/>
            </a:endParaRPr>
          </a:p>
        </p:txBody>
      </p:sp>
      <p:sp>
        <p:nvSpPr>
          <p:cNvPr id="8" name="TextBox 7">
            <a:extLst>
              <a:ext uri="{FF2B5EF4-FFF2-40B4-BE49-F238E27FC236}">
                <a16:creationId xmlns:a16="http://schemas.microsoft.com/office/drawing/2014/main" id="{6A215862-8AD1-44F9-87D1-7FAAF08C19D0}"/>
              </a:ext>
            </a:extLst>
          </p:cNvPr>
          <p:cNvSpPr txBox="1"/>
          <p:nvPr/>
        </p:nvSpPr>
        <p:spPr>
          <a:xfrm>
            <a:off x="5568951" y="121130"/>
            <a:ext cx="1148208" cy="246221"/>
          </a:xfrm>
          <a:prstGeom prst="rect">
            <a:avLst/>
          </a:prstGeom>
          <a:noFill/>
        </p:spPr>
        <p:txBody>
          <a:bodyPr wrap="square" rtlCol="0">
            <a:spAutoFit/>
          </a:bodyPr>
          <a:lstStyle/>
          <a:p>
            <a:pPr algn="r"/>
            <a:r>
              <a:rPr lang="en-US" sz="1000" i="1" dirty="0">
                <a:latin typeface="Arial" panose="020B0604020202020204" pitchFamily="34" charset="0"/>
                <a:cs typeface="Arial" panose="020B0604020202020204" pitchFamily="34" charset="0"/>
              </a:rPr>
              <a:t>March 2023</a:t>
            </a:r>
          </a:p>
        </p:txBody>
      </p:sp>
      <p:graphicFrame>
        <p:nvGraphicFramePr>
          <p:cNvPr id="5" name="Table 6">
            <a:extLst>
              <a:ext uri="{FF2B5EF4-FFF2-40B4-BE49-F238E27FC236}">
                <a16:creationId xmlns:a16="http://schemas.microsoft.com/office/drawing/2014/main" id="{A37207DC-1A93-4154-9345-81FABBEC2785}"/>
              </a:ext>
            </a:extLst>
          </p:cNvPr>
          <p:cNvGraphicFramePr>
            <a:graphicFrameLocks noGrp="1"/>
          </p:cNvGraphicFramePr>
          <p:nvPr>
            <p:extLst>
              <p:ext uri="{D42A27DB-BD31-4B8C-83A1-F6EECF244321}">
                <p14:modId xmlns:p14="http://schemas.microsoft.com/office/powerpoint/2010/main" val="757625548"/>
              </p:ext>
            </p:extLst>
          </p:nvPr>
        </p:nvGraphicFramePr>
        <p:xfrm>
          <a:off x="231951" y="1966259"/>
          <a:ext cx="6401787" cy="2286000"/>
        </p:xfrm>
        <a:graphic>
          <a:graphicData uri="http://schemas.openxmlformats.org/drawingml/2006/table">
            <a:tbl>
              <a:tblPr firstRow="1" bandRow="1">
                <a:tableStyleId>{5940675A-B579-460E-94D1-54222C63F5DA}</a:tableStyleId>
              </a:tblPr>
              <a:tblGrid>
                <a:gridCol w="1682496">
                  <a:extLst>
                    <a:ext uri="{9D8B030D-6E8A-4147-A177-3AD203B41FA5}">
                      <a16:colId xmlns:a16="http://schemas.microsoft.com/office/drawing/2014/main" val="1151803942"/>
                    </a:ext>
                  </a:extLst>
                </a:gridCol>
                <a:gridCol w="1664947">
                  <a:extLst>
                    <a:ext uri="{9D8B030D-6E8A-4147-A177-3AD203B41FA5}">
                      <a16:colId xmlns:a16="http://schemas.microsoft.com/office/drawing/2014/main" val="1538782593"/>
                    </a:ext>
                  </a:extLst>
                </a:gridCol>
                <a:gridCol w="1700784">
                  <a:extLst>
                    <a:ext uri="{9D8B030D-6E8A-4147-A177-3AD203B41FA5}">
                      <a16:colId xmlns:a16="http://schemas.microsoft.com/office/drawing/2014/main" val="3542448668"/>
                    </a:ext>
                  </a:extLst>
                </a:gridCol>
                <a:gridCol w="1353560">
                  <a:extLst>
                    <a:ext uri="{9D8B030D-6E8A-4147-A177-3AD203B41FA5}">
                      <a16:colId xmlns:a16="http://schemas.microsoft.com/office/drawing/2014/main" val="2106232434"/>
                    </a:ext>
                  </a:extLst>
                </a:gridCol>
              </a:tblGrid>
              <a:tr h="195904">
                <a:tc>
                  <a:txBody>
                    <a:bodyPr/>
                    <a:lstStyle/>
                    <a:p>
                      <a:pPr marL="0" marR="0" algn="r" rtl="1">
                        <a:lnSpc>
                          <a:spcPct val="107000"/>
                        </a:lnSpc>
                        <a:spcBef>
                          <a:spcPts val="0"/>
                        </a:spcBef>
                        <a:spcAft>
                          <a:spcPts val="0"/>
                        </a:spcAft>
                      </a:pPr>
                      <a:r>
                        <a:rPr lang="ar-AE" sz="1000" b="1" dirty="0">
                          <a:effectLst/>
                          <a:latin typeface="Dubai Light" panose="020B0303030403030204" pitchFamily="34" charset="-78"/>
                          <a:ea typeface="Calibri" panose="020F0502020204030204" pitchFamily="34" charset="0"/>
                          <a:cs typeface="Dubai Light" panose="020B0303030403030204" pitchFamily="34" charset="-78"/>
                        </a:rPr>
                        <a:t>حساب لِف الدولار الأمريكي</a:t>
                      </a:r>
                      <a:endParaRPr lang="en-US" sz="1000" b="1"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r" rtl="1">
                        <a:lnSpc>
                          <a:spcPct val="107000"/>
                        </a:lnSpc>
                        <a:spcBef>
                          <a:spcPts val="0"/>
                        </a:spcBef>
                        <a:spcAft>
                          <a:spcPts val="0"/>
                        </a:spcAft>
                      </a:pPr>
                      <a:r>
                        <a:rPr lang="ar-AE" sz="1000" b="1" dirty="0">
                          <a:effectLst/>
                          <a:latin typeface="Dubai Light" panose="020B0303030403030204" pitchFamily="34" charset="-78"/>
                          <a:ea typeface="Calibri" panose="020F0502020204030204" pitchFamily="34" charset="0"/>
                          <a:cs typeface="Dubai Light" panose="020B0303030403030204" pitchFamily="34" charset="-78"/>
                        </a:rPr>
                        <a:t>حساب الهدف</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r" rtl="1">
                        <a:lnSpc>
                          <a:spcPct val="107000"/>
                        </a:lnSpc>
                        <a:spcBef>
                          <a:spcPts val="0"/>
                        </a:spcBef>
                        <a:spcAft>
                          <a:spcPts val="0"/>
                        </a:spcAft>
                      </a:pPr>
                      <a:r>
                        <a:rPr lang="ar-AE" sz="1000" b="1" dirty="0">
                          <a:effectLst/>
                          <a:latin typeface="Dubai Light" panose="020B0303030403030204" pitchFamily="34" charset="-78"/>
                          <a:ea typeface="Calibri" panose="020F0502020204030204" pitchFamily="34" charset="0"/>
                          <a:cs typeface="Dubai Light" panose="020B0303030403030204" pitchFamily="34" charset="-78"/>
                        </a:rPr>
                        <a:t>حساب لِف الرئيسي</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r" rtl="1">
                        <a:lnSpc>
                          <a:spcPct val="107000"/>
                        </a:lnSpc>
                        <a:spcBef>
                          <a:spcPts val="0"/>
                        </a:spcBef>
                        <a:spcAft>
                          <a:spcPts val="0"/>
                        </a:spcAft>
                      </a:pPr>
                      <a:r>
                        <a:rPr lang="ar-AE" sz="1000" b="0" dirty="0">
                          <a:effectLst/>
                          <a:latin typeface="Dubai Light" panose="020B0303030403030204" pitchFamily="34" charset="-78"/>
                          <a:ea typeface="Calibri" panose="020F0502020204030204" pitchFamily="34" charset="0"/>
                          <a:cs typeface="Dubai Light" panose="020B0303030403030204" pitchFamily="34" charset="-78"/>
                        </a:rPr>
                        <a:t>نوع المنتج</a:t>
                      </a: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019750332"/>
                  </a:ext>
                </a:extLst>
              </a:tr>
              <a:tr h="894588">
                <a:tc>
                  <a:txBody>
                    <a:bodyPr/>
                    <a:lstStyle/>
                    <a:p>
                      <a:pPr marL="0" marR="0" algn="r" rtl="1">
                        <a:lnSpc>
                          <a:spcPct val="115000"/>
                        </a:lnSpc>
                        <a:spcBef>
                          <a:spcPts val="0"/>
                        </a:spcBef>
                        <a:spcAft>
                          <a:spcPts val="0"/>
                        </a:spcAft>
                      </a:pPr>
                      <a:endParaRPr lang="ar-AE" sz="1000" dirty="0">
                        <a:solidFill>
                          <a:srgbClr val="000000"/>
                        </a:solidFill>
                        <a:effectLst/>
                        <a:latin typeface="Dubai Light" panose="020B0303030403030204" pitchFamily="34" charset="-78"/>
                        <a:ea typeface="Calibri" panose="020F0502020204030204" pitchFamily="34" charset="0"/>
                        <a:cs typeface="Dubai Light" panose="020B0303030403030204" pitchFamily="34" charset="-78"/>
                      </a:endParaRPr>
                    </a:p>
                    <a:p>
                      <a:pPr marL="0" marR="0" algn="r" rtl="1">
                        <a:lnSpc>
                          <a:spcPct val="115000"/>
                        </a:lnSpc>
                        <a:spcBef>
                          <a:spcPts val="0"/>
                        </a:spcBef>
                        <a:spcAft>
                          <a:spcPts val="0"/>
                        </a:spcAft>
                      </a:pPr>
                      <a:r>
                        <a:rPr lang="ar-AE" sz="1000" dirty="0">
                          <a:solidFill>
                            <a:srgbClr val="000000"/>
                          </a:solidFill>
                          <a:effectLst/>
                          <a:latin typeface="Dubai Light" panose="020B0303030403030204" pitchFamily="34" charset="-78"/>
                          <a:ea typeface="Calibri" panose="020F0502020204030204" pitchFamily="34" charset="0"/>
                          <a:cs typeface="Dubai Light" panose="020B0303030403030204" pitchFamily="34" charset="-78"/>
                        </a:rPr>
                        <a:t>حساب توفير حيث يمكن للعملاء الإدخار بعملة الدولار الأمريكي</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r" rtl="1">
                        <a:lnSpc>
                          <a:spcPct val="115000"/>
                        </a:lnSpc>
                        <a:spcBef>
                          <a:spcPts val="0"/>
                        </a:spcBef>
                        <a:spcAft>
                          <a:spcPts val="0"/>
                        </a:spcAft>
                      </a:pPr>
                      <a:endParaRPr lang="ar-AE" sz="1000" dirty="0">
                        <a:solidFill>
                          <a:srgbClr val="000000"/>
                        </a:solidFill>
                        <a:effectLst/>
                        <a:latin typeface="Dubai Light" panose="020B0303030403030204" pitchFamily="34" charset="-78"/>
                        <a:ea typeface="Calibri" panose="020F0502020204030204" pitchFamily="34" charset="0"/>
                        <a:cs typeface="Dubai Light" panose="020B0303030403030204" pitchFamily="34" charset="-78"/>
                      </a:endParaRPr>
                    </a:p>
                    <a:p>
                      <a:pPr marL="0" marR="0" algn="r" rtl="1">
                        <a:lnSpc>
                          <a:spcPct val="115000"/>
                        </a:lnSpc>
                        <a:spcBef>
                          <a:spcPts val="0"/>
                        </a:spcBef>
                        <a:spcAft>
                          <a:spcPts val="0"/>
                        </a:spcAft>
                      </a:pPr>
                      <a:r>
                        <a:rPr lang="ar-AE" sz="1000" dirty="0">
                          <a:solidFill>
                            <a:srgbClr val="000000"/>
                          </a:solidFill>
                          <a:effectLst/>
                          <a:latin typeface="Dubai Light" panose="020B0303030403030204" pitchFamily="34" charset="-78"/>
                          <a:ea typeface="Calibri" panose="020F0502020204030204" pitchFamily="34" charset="0"/>
                          <a:cs typeface="Dubai Light" panose="020B0303030403030204" pitchFamily="34" charset="-78"/>
                        </a:rPr>
                        <a:t>حساب إيداع مخصص لمساعدتك على الإدخار، وتحقيق الهدف بقواعد بسيطة</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r" rtl="1">
                        <a:lnSpc>
                          <a:spcPct val="107000"/>
                        </a:lnSpc>
                        <a:spcBef>
                          <a:spcPts val="0"/>
                        </a:spcBef>
                        <a:spcAft>
                          <a:spcPts val="0"/>
                        </a:spcAft>
                      </a:pPr>
                      <a:r>
                        <a:rPr lang="ar-AE" sz="1000" dirty="0">
                          <a:effectLst/>
                          <a:latin typeface="Dubai Light" panose="020B0303030403030204" pitchFamily="34" charset="-78"/>
                          <a:ea typeface="Calibri" panose="020F0502020204030204" pitchFamily="34" charset="0"/>
                          <a:cs typeface="Dubai Light" panose="020B0303030403030204" pitchFamily="34" charset="-78"/>
                        </a:rPr>
                        <a:t>حساب الوديعة</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r" rtl="1">
                        <a:lnSpc>
                          <a:spcPct val="107000"/>
                        </a:lnSpc>
                        <a:spcBef>
                          <a:spcPts val="0"/>
                        </a:spcBef>
                        <a:spcAft>
                          <a:spcPts val="0"/>
                        </a:spcAft>
                      </a:pPr>
                      <a:r>
                        <a:rPr lang="ar-AE" sz="1000" b="0" dirty="0">
                          <a:effectLst/>
                          <a:latin typeface="Dubai Light" panose="020B0303030403030204" pitchFamily="34" charset="-78"/>
                          <a:ea typeface="Calibri" panose="020F0502020204030204" pitchFamily="34" charset="0"/>
                          <a:cs typeface="Dubai Light" panose="020B0303030403030204" pitchFamily="34" charset="-78"/>
                        </a:rPr>
                        <a:t>وصف المنتج</a:t>
                      </a: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94821862"/>
                  </a:ext>
                </a:extLst>
              </a:tr>
              <a:tr h="622322">
                <a:tc>
                  <a:txBody>
                    <a:bodyPr/>
                    <a:lstStyle/>
                    <a:p>
                      <a:pPr algn="r" rtl="1"/>
                      <a:r>
                        <a:rPr lang="ar-SA" sz="1000" kern="1200" dirty="0">
                          <a:solidFill>
                            <a:schemeClr val="tx1"/>
                          </a:solidFill>
                          <a:effectLst/>
                          <a:latin typeface="Dubai Light" panose="020B0303030403030204" pitchFamily="34" charset="-78"/>
                          <a:ea typeface="+mn-ea"/>
                          <a:cs typeface="Dubai Light" panose="020B0303030403030204" pitchFamily="34" charset="-78"/>
                        </a:rPr>
                        <a:t>متاح لمواطنين </a:t>
                      </a:r>
                      <a:r>
                        <a:rPr lang="ar-AE" sz="1000" kern="1200" dirty="0">
                          <a:solidFill>
                            <a:schemeClr val="tx1"/>
                          </a:solidFill>
                          <a:effectLst/>
                          <a:latin typeface="Dubai Light" panose="020B0303030403030204" pitchFamily="34" charset="-78"/>
                          <a:ea typeface="+mn-ea"/>
                          <a:cs typeface="Dubai Light" panose="020B0303030403030204" pitchFamily="34" charset="-78"/>
                        </a:rPr>
                        <a:t>دولة </a:t>
                      </a:r>
                      <a:r>
                        <a:rPr lang="ar-SA" sz="1000" kern="1200" dirty="0">
                          <a:solidFill>
                            <a:schemeClr val="tx1"/>
                          </a:solidFill>
                          <a:effectLst/>
                          <a:latin typeface="Dubai Light" panose="020B0303030403030204" pitchFamily="34" charset="-78"/>
                          <a:ea typeface="+mn-ea"/>
                          <a:cs typeface="Dubai Light" panose="020B0303030403030204" pitchFamily="34" charset="-78"/>
                        </a:rPr>
                        <a:t>الإمارات العربية المتحدة والمقيمين </a:t>
                      </a:r>
                      <a:r>
                        <a:rPr lang="ar-AE" sz="1000" kern="1200" dirty="0">
                          <a:solidFill>
                            <a:schemeClr val="tx1"/>
                          </a:solidFill>
                          <a:effectLst/>
                          <a:latin typeface="Dubai Light" panose="020B0303030403030204" pitchFamily="34" charset="-78"/>
                          <a:ea typeface="+mn-ea"/>
                          <a:cs typeface="Dubai Light" panose="020B0303030403030204" pitchFamily="34" charset="-78"/>
                        </a:rPr>
                        <a:t>الذين لا تقل أعمارهم عن </a:t>
                      </a:r>
                      <a:r>
                        <a:rPr lang="ar-SA" sz="1000" kern="1200" dirty="0">
                          <a:solidFill>
                            <a:schemeClr val="tx1"/>
                          </a:solidFill>
                          <a:effectLst/>
                          <a:latin typeface="Dubai Light" panose="020B0303030403030204" pitchFamily="34" charset="-78"/>
                          <a:ea typeface="+mn-ea"/>
                          <a:cs typeface="Dubai Light" panose="020B0303030403030204" pitchFamily="34" charset="-78"/>
                        </a:rPr>
                        <a:t>18 سنة</a:t>
                      </a:r>
                      <a:endParaRPr lang="en-US" sz="1000" kern="1200" dirty="0">
                        <a:solidFill>
                          <a:schemeClr val="tx1"/>
                        </a:solidFill>
                        <a:effectLst/>
                        <a:latin typeface="Dubai Light" panose="020B0303030403030204" pitchFamily="34" charset="-78"/>
                        <a:ea typeface="+mn-ea"/>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1"/>
                      <a:r>
                        <a:rPr lang="ar-SA" sz="1000" kern="1200" dirty="0">
                          <a:solidFill>
                            <a:schemeClr val="tx1"/>
                          </a:solidFill>
                          <a:effectLst/>
                          <a:latin typeface="Dubai Light" panose="020B0303030403030204" pitchFamily="34" charset="-78"/>
                          <a:ea typeface="+mn-ea"/>
                          <a:cs typeface="Dubai Light" panose="020B0303030403030204" pitchFamily="34" charset="-78"/>
                        </a:rPr>
                        <a:t>متاح لمواطنين </a:t>
                      </a:r>
                      <a:r>
                        <a:rPr lang="ar-AE" sz="1000" kern="1200" dirty="0">
                          <a:solidFill>
                            <a:schemeClr val="tx1"/>
                          </a:solidFill>
                          <a:effectLst/>
                          <a:latin typeface="Dubai Light" panose="020B0303030403030204" pitchFamily="34" charset="-78"/>
                          <a:ea typeface="+mn-ea"/>
                          <a:cs typeface="Dubai Light" panose="020B0303030403030204" pitchFamily="34" charset="-78"/>
                        </a:rPr>
                        <a:t>دولة </a:t>
                      </a:r>
                      <a:r>
                        <a:rPr lang="ar-SA" sz="1000" kern="1200" dirty="0">
                          <a:solidFill>
                            <a:schemeClr val="tx1"/>
                          </a:solidFill>
                          <a:effectLst/>
                          <a:latin typeface="Dubai Light" panose="020B0303030403030204" pitchFamily="34" charset="-78"/>
                          <a:ea typeface="+mn-ea"/>
                          <a:cs typeface="Dubai Light" panose="020B0303030403030204" pitchFamily="34" charset="-78"/>
                        </a:rPr>
                        <a:t>الإمارات العربية المتحدة والمقيمين </a:t>
                      </a:r>
                      <a:r>
                        <a:rPr lang="ar-AE" sz="1000" kern="1200" dirty="0">
                          <a:solidFill>
                            <a:schemeClr val="tx1"/>
                          </a:solidFill>
                          <a:effectLst/>
                          <a:latin typeface="Dubai Light" panose="020B0303030403030204" pitchFamily="34" charset="-78"/>
                          <a:ea typeface="+mn-ea"/>
                          <a:cs typeface="Dubai Light" panose="020B0303030403030204" pitchFamily="34" charset="-78"/>
                        </a:rPr>
                        <a:t>الذين لا تقل أعمارهم عن </a:t>
                      </a:r>
                      <a:r>
                        <a:rPr lang="ar-SA" sz="1000" kern="1200" dirty="0">
                          <a:solidFill>
                            <a:schemeClr val="tx1"/>
                          </a:solidFill>
                          <a:effectLst/>
                          <a:latin typeface="Dubai Light" panose="020B0303030403030204" pitchFamily="34" charset="-78"/>
                          <a:ea typeface="+mn-ea"/>
                          <a:cs typeface="Dubai Light" panose="020B0303030403030204" pitchFamily="34" charset="-78"/>
                        </a:rPr>
                        <a:t>18 سنة</a:t>
                      </a:r>
                      <a:endParaRPr lang="en-US" sz="1000" kern="1200" dirty="0">
                        <a:solidFill>
                          <a:schemeClr val="tx1"/>
                        </a:solidFill>
                        <a:effectLst/>
                        <a:latin typeface="Dubai Light" panose="020B0303030403030204" pitchFamily="34" charset="-78"/>
                        <a:ea typeface="+mn-ea"/>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1"/>
                      <a:r>
                        <a:rPr lang="ar-SA" sz="1000" kern="1200" dirty="0">
                          <a:solidFill>
                            <a:schemeClr val="tx1"/>
                          </a:solidFill>
                          <a:effectLst/>
                          <a:latin typeface="Dubai Light" panose="020B0303030403030204" pitchFamily="34" charset="-78"/>
                          <a:ea typeface="+mn-ea"/>
                          <a:cs typeface="Dubai Light" panose="020B0303030403030204" pitchFamily="34" charset="-78"/>
                        </a:rPr>
                        <a:t>متاح لمواطنين </a:t>
                      </a:r>
                      <a:r>
                        <a:rPr lang="ar-AE" sz="1000" kern="1200" dirty="0">
                          <a:solidFill>
                            <a:schemeClr val="tx1"/>
                          </a:solidFill>
                          <a:effectLst/>
                          <a:latin typeface="Dubai Light" panose="020B0303030403030204" pitchFamily="34" charset="-78"/>
                          <a:ea typeface="+mn-ea"/>
                          <a:cs typeface="Dubai Light" panose="020B0303030403030204" pitchFamily="34" charset="-78"/>
                        </a:rPr>
                        <a:t>دولة </a:t>
                      </a:r>
                      <a:r>
                        <a:rPr lang="ar-SA" sz="1000" kern="1200" dirty="0">
                          <a:solidFill>
                            <a:schemeClr val="tx1"/>
                          </a:solidFill>
                          <a:effectLst/>
                          <a:latin typeface="Dubai Light" panose="020B0303030403030204" pitchFamily="34" charset="-78"/>
                          <a:ea typeface="+mn-ea"/>
                          <a:cs typeface="Dubai Light" panose="020B0303030403030204" pitchFamily="34" charset="-78"/>
                        </a:rPr>
                        <a:t>الإمارات العربية المتحدة والمقيمين </a:t>
                      </a:r>
                      <a:r>
                        <a:rPr lang="ar-AE" sz="1000" kern="1200" dirty="0">
                          <a:solidFill>
                            <a:schemeClr val="tx1"/>
                          </a:solidFill>
                          <a:effectLst/>
                          <a:latin typeface="Dubai Light" panose="020B0303030403030204" pitchFamily="34" charset="-78"/>
                          <a:ea typeface="+mn-ea"/>
                          <a:cs typeface="Dubai Light" panose="020B0303030403030204" pitchFamily="34" charset="-78"/>
                        </a:rPr>
                        <a:t>الذين لا تقل أعمارهم عن </a:t>
                      </a:r>
                      <a:r>
                        <a:rPr lang="ar-SA" sz="1000" kern="1200" dirty="0">
                          <a:solidFill>
                            <a:schemeClr val="tx1"/>
                          </a:solidFill>
                          <a:effectLst/>
                          <a:latin typeface="Dubai Light" panose="020B0303030403030204" pitchFamily="34" charset="-78"/>
                          <a:ea typeface="+mn-ea"/>
                          <a:cs typeface="Dubai Light" panose="020B0303030403030204" pitchFamily="34" charset="-78"/>
                        </a:rPr>
                        <a:t>18 سنة</a:t>
                      </a:r>
                      <a:endParaRPr lang="en-US" sz="1000" kern="1200" dirty="0">
                        <a:solidFill>
                          <a:schemeClr val="tx1"/>
                        </a:solidFill>
                        <a:effectLst/>
                        <a:latin typeface="Dubai Light" panose="020B0303030403030204" pitchFamily="34" charset="-78"/>
                        <a:ea typeface="+mn-ea"/>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r" rtl="1">
                        <a:lnSpc>
                          <a:spcPct val="107000"/>
                        </a:lnSpc>
                        <a:spcBef>
                          <a:spcPts val="0"/>
                        </a:spcBef>
                        <a:spcAft>
                          <a:spcPts val="0"/>
                        </a:spcAft>
                      </a:pPr>
                      <a:r>
                        <a:rPr lang="ar-AE" sz="1000" b="0" dirty="0">
                          <a:effectLst/>
                          <a:latin typeface="Dubai Light" panose="020B0303030403030204" pitchFamily="34" charset="-78"/>
                          <a:ea typeface="Calibri" panose="020F0502020204030204" pitchFamily="34" charset="0"/>
                          <a:cs typeface="Dubai Light" panose="020B0303030403030204" pitchFamily="34" charset="-78"/>
                        </a:rPr>
                        <a:t>ينطبق على</a:t>
                      </a: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22137276"/>
                  </a:ext>
                </a:extLst>
              </a:tr>
              <a:tr h="215351">
                <a:tc>
                  <a:txBody>
                    <a:bodyPr/>
                    <a:lstStyle/>
                    <a:p>
                      <a:pPr marL="0" marR="0" algn="r" rtl="1">
                        <a:lnSpc>
                          <a:spcPct val="115000"/>
                        </a:lnSpc>
                        <a:spcBef>
                          <a:spcPts val="0"/>
                        </a:spcBef>
                        <a:spcAft>
                          <a:spcPts val="0"/>
                        </a:spcAft>
                      </a:pPr>
                      <a:r>
                        <a:rPr lang="ar-AE" sz="1000" dirty="0">
                          <a:solidFill>
                            <a:srgbClr val="000000"/>
                          </a:solidFill>
                          <a:effectLst/>
                          <a:latin typeface="Dubai Light" panose="020B0303030403030204" pitchFamily="34" charset="-78"/>
                          <a:ea typeface="Calibri" panose="020F0502020204030204" pitchFamily="34" charset="0"/>
                          <a:cs typeface="Dubai Light" panose="020B0303030403030204" pitchFamily="34" charset="-78"/>
                        </a:rPr>
                        <a:t>الدولار الأمريكي</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r" rtl="1">
                        <a:lnSpc>
                          <a:spcPct val="115000"/>
                        </a:lnSpc>
                        <a:spcBef>
                          <a:spcPts val="0"/>
                        </a:spcBef>
                        <a:spcAft>
                          <a:spcPts val="0"/>
                        </a:spcAft>
                      </a:pPr>
                      <a:r>
                        <a:rPr lang="ar-AE" sz="1000" dirty="0">
                          <a:solidFill>
                            <a:srgbClr val="000000"/>
                          </a:solidFill>
                          <a:effectLst/>
                          <a:latin typeface="Dubai Light" panose="020B0303030403030204" pitchFamily="34" charset="-78"/>
                          <a:ea typeface="Calibri" panose="020F0502020204030204" pitchFamily="34" charset="0"/>
                          <a:cs typeface="Dubai Light" panose="020B0303030403030204" pitchFamily="34" charset="-78"/>
                        </a:rPr>
                        <a:t>الدرهم الإماراتي</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r" rtl="1">
                        <a:lnSpc>
                          <a:spcPct val="115000"/>
                        </a:lnSpc>
                        <a:spcBef>
                          <a:spcPts val="0"/>
                        </a:spcBef>
                        <a:spcAft>
                          <a:spcPts val="0"/>
                        </a:spcAft>
                      </a:pPr>
                      <a:r>
                        <a:rPr lang="ar-AE" sz="1000" dirty="0">
                          <a:solidFill>
                            <a:srgbClr val="000000"/>
                          </a:solidFill>
                          <a:effectLst/>
                          <a:latin typeface="Dubai Light" panose="020B0303030403030204" pitchFamily="34" charset="-78"/>
                          <a:ea typeface="Calibri" panose="020F0502020204030204" pitchFamily="34" charset="0"/>
                          <a:cs typeface="Dubai Light" panose="020B0303030403030204" pitchFamily="34" charset="-78"/>
                        </a:rPr>
                        <a:t>الدرهم الإماراتي</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r" rtl="1">
                        <a:lnSpc>
                          <a:spcPct val="107000"/>
                        </a:lnSpc>
                        <a:spcBef>
                          <a:spcPts val="0"/>
                        </a:spcBef>
                        <a:spcAft>
                          <a:spcPts val="0"/>
                        </a:spcAft>
                      </a:pPr>
                      <a:r>
                        <a:rPr lang="ar-AE" sz="1000" b="0" dirty="0">
                          <a:effectLst/>
                          <a:latin typeface="Dubai Light" panose="020B0303030403030204" pitchFamily="34" charset="-78"/>
                          <a:ea typeface="Calibri" panose="020F0502020204030204" pitchFamily="34" charset="0"/>
                          <a:cs typeface="Dubai Light" panose="020B0303030403030204" pitchFamily="34" charset="-78"/>
                        </a:rPr>
                        <a:t>عملة الحساب</a:t>
                      </a: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67137376"/>
                  </a:ext>
                </a:extLst>
              </a:tr>
              <a:tr h="357835">
                <a:tc gridSpan="2">
                  <a:txBody>
                    <a:bodyPr/>
                    <a:lstStyle/>
                    <a:p>
                      <a:pPr marL="0" marR="0" algn="r" rtl="1">
                        <a:lnSpc>
                          <a:spcPct val="107000"/>
                        </a:lnSpc>
                        <a:spcBef>
                          <a:spcPts val="0"/>
                        </a:spcBef>
                        <a:spcAft>
                          <a:spcPts val="0"/>
                        </a:spcAft>
                      </a:pPr>
                      <a:r>
                        <a:rPr lang="ar-AE" sz="1000" dirty="0">
                          <a:effectLst/>
                          <a:latin typeface="Dubai Light" panose="020B0303030403030204" pitchFamily="34" charset="-78"/>
                          <a:ea typeface="Calibri" panose="020F0502020204030204" pitchFamily="34" charset="0"/>
                          <a:cs typeface="Dubai Light" panose="020B0303030403030204" pitchFamily="34" charset="-78"/>
                        </a:rPr>
                        <a:t>غير متوفر</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marL="0" marR="0" algn="ctr">
                        <a:lnSpc>
                          <a:spcPct val="107000"/>
                        </a:lnSpc>
                        <a:spcBef>
                          <a:spcPts val="0"/>
                        </a:spcBef>
                        <a:spcAft>
                          <a:spcPts val="0"/>
                        </a:spcAft>
                      </a:pP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r" rtl="1">
                        <a:lnSpc>
                          <a:spcPct val="115000"/>
                        </a:lnSpc>
                        <a:spcBef>
                          <a:spcPts val="0"/>
                        </a:spcBef>
                        <a:spcAft>
                          <a:spcPts val="0"/>
                        </a:spcAft>
                      </a:pPr>
                      <a:r>
                        <a:rPr lang="ar-AE" sz="1000" dirty="0">
                          <a:solidFill>
                            <a:srgbClr val="000000"/>
                          </a:solidFill>
                          <a:effectLst/>
                          <a:latin typeface="Dubai Light" panose="020B0303030403030204" pitchFamily="34" charset="-78"/>
                          <a:ea typeface="Calibri" panose="020F0502020204030204" pitchFamily="34" charset="0"/>
                          <a:cs typeface="Dubai Light" panose="020B0303030403030204" pitchFamily="34" charset="-78"/>
                        </a:rPr>
                        <a:t>متوفر</a:t>
                      </a:r>
                      <a:r>
                        <a:rPr lang="ar-SA" sz="1000" dirty="0">
                          <a:solidFill>
                            <a:srgbClr val="000000"/>
                          </a:solidFill>
                          <a:effectLst/>
                          <a:latin typeface="Dubai Light" panose="020B0303030403030204" pitchFamily="34" charset="-78"/>
                          <a:ea typeface="Calibri" panose="020F0502020204030204" pitchFamily="34" charset="0"/>
                          <a:cs typeface="Dubai Light" panose="020B0303030403030204" pitchFamily="34" charset="-78"/>
                        </a:rPr>
                        <a:t>(بعملة الدرهم الإماراتي فقط)</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r" rtl="1">
                        <a:lnSpc>
                          <a:spcPct val="107000"/>
                        </a:lnSpc>
                        <a:spcBef>
                          <a:spcPts val="0"/>
                        </a:spcBef>
                        <a:spcAft>
                          <a:spcPts val="0"/>
                        </a:spcAft>
                      </a:pPr>
                      <a:r>
                        <a:rPr lang="ar-AE" sz="1000" b="0" dirty="0">
                          <a:effectLst/>
                          <a:latin typeface="Dubai Light" panose="020B0303030403030204" pitchFamily="34" charset="-78"/>
                          <a:ea typeface="Calibri" panose="020F0502020204030204" pitchFamily="34" charset="0"/>
                          <a:cs typeface="Dubai Light" panose="020B0303030403030204" pitchFamily="34" charset="-78"/>
                        </a:rPr>
                        <a:t>بطاقة الخصم</a:t>
                      </a: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036725278"/>
                  </a:ext>
                </a:extLst>
              </a:tr>
            </a:tbl>
          </a:graphicData>
        </a:graphic>
      </p:graphicFrame>
      <p:graphicFrame>
        <p:nvGraphicFramePr>
          <p:cNvPr id="6" name="Table 11">
            <a:extLst>
              <a:ext uri="{FF2B5EF4-FFF2-40B4-BE49-F238E27FC236}">
                <a16:creationId xmlns:a16="http://schemas.microsoft.com/office/drawing/2014/main" id="{E2C52C6B-657B-9C98-488B-C4F0023B25EF}"/>
              </a:ext>
            </a:extLst>
          </p:cNvPr>
          <p:cNvGraphicFramePr>
            <a:graphicFrameLocks noGrp="1"/>
          </p:cNvGraphicFramePr>
          <p:nvPr>
            <p:extLst>
              <p:ext uri="{D42A27DB-BD31-4B8C-83A1-F6EECF244321}">
                <p14:modId xmlns:p14="http://schemas.microsoft.com/office/powerpoint/2010/main" val="1123067041"/>
              </p:ext>
            </p:extLst>
          </p:nvPr>
        </p:nvGraphicFramePr>
        <p:xfrm>
          <a:off x="-20700" y="-9112"/>
          <a:ext cx="6926825" cy="539081"/>
        </p:xfrm>
        <a:graphic>
          <a:graphicData uri="http://schemas.openxmlformats.org/drawingml/2006/table">
            <a:tbl>
              <a:tblPr firstRow="1" bandRow="1">
                <a:tableStyleId>{5C22544A-7EE6-4342-B048-85BDC9FD1C3A}</a:tableStyleId>
              </a:tblPr>
              <a:tblGrid>
                <a:gridCol w="6926825">
                  <a:extLst>
                    <a:ext uri="{9D8B030D-6E8A-4147-A177-3AD203B41FA5}">
                      <a16:colId xmlns:a16="http://schemas.microsoft.com/office/drawing/2014/main" val="3988717339"/>
                    </a:ext>
                  </a:extLst>
                </a:gridCol>
              </a:tblGrid>
              <a:tr h="539081">
                <a:tc>
                  <a:txBody>
                    <a:bodyPr/>
                    <a:lstStyle/>
                    <a:p>
                      <a:endParaRPr lang="en-US" dirty="0"/>
                    </a:p>
                  </a:txBody>
                  <a:tcPr>
                    <a:solidFill>
                      <a:schemeClr val="tx1">
                        <a:lumMod val="95000"/>
                        <a:lumOff val="5000"/>
                      </a:schemeClr>
                    </a:solidFill>
                  </a:tcPr>
                </a:tc>
                <a:extLst>
                  <a:ext uri="{0D108BD9-81ED-4DB2-BD59-A6C34878D82A}">
                    <a16:rowId xmlns:a16="http://schemas.microsoft.com/office/drawing/2014/main" val="1455915032"/>
                  </a:ext>
                </a:extLst>
              </a:tr>
            </a:tbl>
          </a:graphicData>
        </a:graphic>
      </p:graphicFrame>
      <p:cxnSp>
        <p:nvCxnSpPr>
          <p:cNvPr id="2" name="Straight Connector 1">
            <a:extLst>
              <a:ext uri="{FF2B5EF4-FFF2-40B4-BE49-F238E27FC236}">
                <a16:creationId xmlns:a16="http://schemas.microsoft.com/office/drawing/2014/main" id="{0969EC3D-CA93-88EE-564E-63EC6C1B1C1E}"/>
              </a:ext>
            </a:extLst>
          </p:cNvPr>
          <p:cNvCxnSpPr>
            <a:cxnSpLocks/>
          </p:cNvCxnSpPr>
          <p:nvPr/>
        </p:nvCxnSpPr>
        <p:spPr>
          <a:xfrm>
            <a:off x="375005" y="1587366"/>
            <a:ext cx="6107989" cy="0"/>
          </a:xfrm>
          <a:prstGeom prst="line">
            <a:avLst/>
          </a:prstGeom>
          <a:ln w="952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20" name="Group 19">
            <a:extLst>
              <a:ext uri="{FF2B5EF4-FFF2-40B4-BE49-F238E27FC236}">
                <a16:creationId xmlns:a16="http://schemas.microsoft.com/office/drawing/2014/main" id="{3CC00E91-DB3A-AA4C-66F1-8B4E03A8A5A1}"/>
              </a:ext>
            </a:extLst>
          </p:cNvPr>
          <p:cNvGrpSpPr/>
          <p:nvPr/>
        </p:nvGrpSpPr>
        <p:grpSpPr>
          <a:xfrm>
            <a:off x="6376618" y="30663"/>
            <a:ext cx="386113" cy="446856"/>
            <a:chOff x="988752" y="669511"/>
            <a:chExt cx="386113" cy="446856"/>
          </a:xfrm>
        </p:grpSpPr>
        <p:pic>
          <p:nvPicPr>
            <p:cNvPr id="7" name="Picture 8">
              <a:extLst>
                <a:ext uri="{FF2B5EF4-FFF2-40B4-BE49-F238E27FC236}">
                  <a16:creationId xmlns:a16="http://schemas.microsoft.com/office/drawing/2014/main" id="{DB7A4723-36AF-FC4A-EFDA-02380AD933F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62" t="66945"/>
            <a:stretch/>
          </p:blipFill>
          <p:spPr bwMode="auto">
            <a:xfrm>
              <a:off x="988752" y="975605"/>
              <a:ext cx="386113" cy="140762"/>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0665290F-B791-820F-FFF5-7004D950D1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8752" y="669511"/>
              <a:ext cx="386113" cy="288021"/>
            </a:xfrm>
            <a:prstGeom prst="rect">
              <a:avLst/>
            </a:prstGeom>
            <a:ln>
              <a:noFill/>
            </a:ln>
          </p:spPr>
        </p:pic>
      </p:grpSp>
      <p:sp>
        <p:nvSpPr>
          <p:cNvPr id="22" name="TextBox 21">
            <a:extLst>
              <a:ext uri="{FF2B5EF4-FFF2-40B4-BE49-F238E27FC236}">
                <a16:creationId xmlns:a16="http://schemas.microsoft.com/office/drawing/2014/main" id="{2F0DAFC0-763F-B5A6-8586-6EA721DADA33}"/>
              </a:ext>
            </a:extLst>
          </p:cNvPr>
          <p:cNvSpPr txBox="1"/>
          <p:nvPr/>
        </p:nvSpPr>
        <p:spPr>
          <a:xfrm>
            <a:off x="-380" y="503245"/>
            <a:ext cx="899025" cy="253916"/>
          </a:xfrm>
          <a:prstGeom prst="rect">
            <a:avLst/>
          </a:prstGeom>
          <a:noFill/>
        </p:spPr>
        <p:txBody>
          <a:bodyPr wrap="square" rtlCol="0">
            <a:spAutoFit/>
          </a:bodyPr>
          <a:lstStyle/>
          <a:p>
            <a:r>
              <a:rPr lang="ar-AE" sz="1050" i="1" dirty="0">
                <a:latin typeface="Dubai Light" panose="020B0303030403030204" pitchFamily="34" charset="-78"/>
                <a:cs typeface="Dubai Light" panose="020B0303030403030204" pitchFamily="34" charset="-78"/>
              </a:rPr>
              <a:t>2024 يناير</a:t>
            </a:r>
            <a:endParaRPr lang="en-US" sz="1050" i="1" dirty="0">
              <a:latin typeface="Dubai Light" panose="020B0303030403030204" pitchFamily="34" charset="-78"/>
              <a:cs typeface="Dubai Light" panose="020B0303030403030204" pitchFamily="34" charset="-78"/>
            </a:endParaRPr>
          </a:p>
        </p:txBody>
      </p:sp>
      <p:graphicFrame>
        <p:nvGraphicFramePr>
          <p:cNvPr id="9" name="Table 5">
            <a:extLst>
              <a:ext uri="{FF2B5EF4-FFF2-40B4-BE49-F238E27FC236}">
                <a16:creationId xmlns:a16="http://schemas.microsoft.com/office/drawing/2014/main" id="{025FCF73-BC95-AF09-2004-A39DE69D9F14}"/>
              </a:ext>
            </a:extLst>
          </p:cNvPr>
          <p:cNvGraphicFramePr>
            <a:graphicFrameLocks noGrp="1"/>
          </p:cNvGraphicFramePr>
          <p:nvPr>
            <p:extLst>
              <p:ext uri="{D42A27DB-BD31-4B8C-83A1-F6EECF244321}">
                <p14:modId xmlns:p14="http://schemas.microsoft.com/office/powerpoint/2010/main" val="2829464400"/>
              </p:ext>
            </p:extLst>
          </p:nvPr>
        </p:nvGraphicFramePr>
        <p:xfrm>
          <a:off x="1958519" y="6327458"/>
          <a:ext cx="1597376" cy="1877053"/>
        </p:xfrm>
        <a:graphic>
          <a:graphicData uri="http://schemas.openxmlformats.org/drawingml/2006/table">
            <a:tbl>
              <a:tblPr firstRow="1" bandRow="1">
                <a:tableStyleId>{5C22544A-7EE6-4342-B048-85BDC9FD1C3A}</a:tableStyleId>
              </a:tblPr>
              <a:tblGrid>
                <a:gridCol w="702715">
                  <a:extLst>
                    <a:ext uri="{9D8B030D-6E8A-4147-A177-3AD203B41FA5}">
                      <a16:colId xmlns:a16="http://schemas.microsoft.com/office/drawing/2014/main" val="2599599980"/>
                    </a:ext>
                  </a:extLst>
                </a:gridCol>
                <a:gridCol w="894661">
                  <a:extLst>
                    <a:ext uri="{9D8B030D-6E8A-4147-A177-3AD203B41FA5}">
                      <a16:colId xmlns:a16="http://schemas.microsoft.com/office/drawing/2014/main" val="2110345323"/>
                    </a:ext>
                  </a:extLst>
                </a:gridCol>
              </a:tblGrid>
              <a:tr h="291473">
                <a:tc>
                  <a:txBody>
                    <a:bodyPr/>
                    <a:lstStyle/>
                    <a:p>
                      <a:pPr algn="ctr" rtl="1"/>
                      <a:r>
                        <a:rPr lang="ar-AE" sz="700" b="1" dirty="0">
                          <a:solidFill>
                            <a:schemeClr val="tx1"/>
                          </a:solidFill>
                          <a:latin typeface="Dubai Light" panose="020B0303030403030204" pitchFamily="34" charset="-78"/>
                          <a:cs typeface="Dubai Light" panose="020B0303030403030204" pitchFamily="34" charset="-78"/>
                        </a:rPr>
                        <a:t>معدل الفائدة العادي % سنوياً</a:t>
                      </a:r>
                      <a:endParaRPr lang="en-US" sz="700" b="1" dirty="0">
                        <a:solidFill>
                          <a:schemeClr val="tx1"/>
                        </a:solidFill>
                        <a:latin typeface="Dubai Light" panose="020B0303030403030204" pitchFamily="34" charset="-78"/>
                        <a:cs typeface="Dubai Light" panose="020B0303030403030204" pitchFamily="34" charset="-7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DC731"/>
                    </a:solidFill>
                  </a:tcPr>
                </a:tc>
                <a:tc>
                  <a:txBody>
                    <a:bodyPr/>
                    <a:lstStyle/>
                    <a:p>
                      <a:pPr algn="ctr" rtl="1"/>
                      <a:r>
                        <a:rPr lang="ar-AE" sz="700" dirty="0">
                          <a:solidFill>
                            <a:schemeClr val="tx1"/>
                          </a:solidFill>
                          <a:latin typeface="Arial" panose="020B0604020202020204" pitchFamily="34" charset="0"/>
                          <a:cs typeface="Arial" panose="020B0604020202020204" pitchFamily="34" charset="0"/>
                        </a:rPr>
                        <a:t>رصيد الحساب</a:t>
                      </a:r>
                      <a:r>
                        <a:rPr lang="en-US" sz="700" dirty="0">
                          <a:solidFill>
                            <a:schemeClr val="tx1"/>
                          </a:solidFill>
                          <a:latin typeface="Arial" panose="020B0604020202020204" pitchFamily="34" charset="0"/>
                          <a:cs typeface="Arial" panose="020B0604020202020204" pitchFamily="34" charset="0"/>
                        </a:rPr>
                        <a:t> </a:t>
                      </a:r>
                      <a:r>
                        <a:rPr lang="ar-AE" sz="700" dirty="0">
                          <a:solidFill>
                            <a:schemeClr val="tx1"/>
                          </a:solidFill>
                          <a:latin typeface="Arial" panose="020B0604020202020204" pitchFamily="34" charset="0"/>
                          <a:cs typeface="Arial" panose="020B0604020202020204" pitchFamily="34" charset="0"/>
                        </a:rPr>
                        <a:t>(بالدرهم) </a:t>
                      </a:r>
                      <a:endParaRPr lang="en-US" sz="7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FDC731"/>
                    </a:solidFill>
                  </a:tcPr>
                </a:tc>
                <a:extLst>
                  <a:ext uri="{0D108BD9-81ED-4DB2-BD59-A6C34878D82A}">
                    <a16:rowId xmlns:a16="http://schemas.microsoft.com/office/drawing/2014/main" val="2181377688"/>
                  </a:ext>
                </a:extLst>
              </a:tr>
              <a:tr h="189458">
                <a:tc>
                  <a:txBody>
                    <a:bodyPr/>
                    <a:lstStyle/>
                    <a:p>
                      <a:pPr marL="0" marR="0" algn="ctr" rtl="1">
                        <a:spcBef>
                          <a:spcPts val="0"/>
                        </a:spcBef>
                        <a:spcAft>
                          <a:spcPts val="0"/>
                        </a:spcAft>
                      </a:pPr>
                      <a:r>
                        <a:rPr lang="en-US"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0.00</a:t>
                      </a:r>
                      <a:endParaRPr lang="en-US" sz="7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algn="ctr" rtl="1">
                        <a:spcBef>
                          <a:spcPts val="0"/>
                        </a:spcBef>
                        <a:spcAft>
                          <a:spcPts val="0"/>
                        </a:spcAft>
                      </a:pPr>
                      <a:r>
                        <a:rPr lang="en-US"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&lt;5,000</a:t>
                      </a:r>
                      <a:endParaRPr lang="en-US" sz="7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8952290"/>
                  </a:ext>
                </a:extLst>
              </a:tr>
              <a:tr h="221679">
                <a:tc>
                  <a:txBody>
                    <a:bodyPr/>
                    <a:lstStyle/>
                    <a:p>
                      <a:pPr marL="0" marR="0" algn="ctr" rtl="1">
                        <a:spcBef>
                          <a:spcPts val="0"/>
                        </a:spcBef>
                        <a:spcAft>
                          <a:spcPts val="0"/>
                        </a:spcAft>
                      </a:pPr>
                      <a:r>
                        <a:rPr lang="en-US"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0.50</a:t>
                      </a:r>
                      <a:endParaRPr lang="en-US" sz="7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algn="ctr" rtl="1">
                        <a:spcBef>
                          <a:spcPts val="0"/>
                        </a:spcBef>
                        <a:spcAft>
                          <a:spcPts val="0"/>
                        </a:spcAft>
                      </a:pPr>
                      <a:r>
                        <a:rPr lang="en-US"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5,000 – 15,000</a:t>
                      </a:r>
                      <a:endParaRPr lang="en-US" sz="7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991090"/>
                  </a:ext>
                </a:extLst>
              </a:tr>
              <a:tr h="221679">
                <a:tc>
                  <a:txBody>
                    <a:bodyPr/>
                    <a:lstStyle/>
                    <a:p>
                      <a:pPr marL="0" marR="0" algn="ctr" rtl="1">
                        <a:spcBef>
                          <a:spcPts val="0"/>
                        </a:spcBef>
                        <a:spcAft>
                          <a:spcPts val="0"/>
                        </a:spcAft>
                      </a:pPr>
                      <a:r>
                        <a:rPr lang="en-US" sz="700" dirty="0">
                          <a:effectLst/>
                          <a:latin typeface="Arial" panose="020B0604020202020204" pitchFamily="34" charset="0"/>
                          <a:ea typeface="Times New Roman" panose="02020603050405020304" pitchFamily="18" charset="0"/>
                          <a:cs typeface="Arial" panose="020B0604020202020204" pitchFamily="34" charset="0"/>
                        </a:rPr>
                        <a:t>1</a:t>
                      </a:r>
                    </a:p>
                  </a:txBody>
                  <a:tcPr marL="0" marR="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algn="ctr" rtl="1">
                        <a:spcBef>
                          <a:spcPts val="0"/>
                        </a:spcBef>
                        <a:spcAft>
                          <a:spcPts val="0"/>
                        </a:spcAft>
                      </a:pPr>
                      <a:r>
                        <a:rPr lang="en-US"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15,000- 30,000</a:t>
                      </a:r>
                      <a:endParaRPr lang="en-US" sz="7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2860024"/>
                  </a:ext>
                </a:extLst>
              </a:tr>
              <a:tr h="221679">
                <a:tc>
                  <a:txBody>
                    <a:bodyPr/>
                    <a:lstStyle/>
                    <a:p>
                      <a:pPr marL="0" marR="0" algn="ctr" rtl="1">
                        <a:spcBef>
                          <a:spcPts val="0"/>
                        </a:spcBef>
                        <a:spcAft>
                          <a:spcPts val="0"/>
                        </a:spcAft>
                      </a:pPr>
                      <a:r>
                        <a:rPr lang="en-US" sz="700" dirty="0">
                          <a:effectLst/>
                          <a:latin typeface="Arial" panose="020B0604020202020204" pitchFamily="34" charset="0"/>
                          <a:ea typeface="Times New Roman" panose="02020603050405020304" pitchFamily="18" charset="0"/>
                          <a:cs typeface="Arial" panose="020B0604020202020204" pitchFamily="34" charset="0"/>
                        </a:rPr>
                        <a:t>2</a:t>
                      </a:r>
                    </a:p>
                  </a:txBody>
                  <a:tcPr marL="0" marR="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algn="ctr" rtl="1">
                        <a:spcBef>
                          <a:spcPts val="0"/>
                        </a:spcBef>
                        <a:spcAft>
                          <a:spcPts val="0"/>
                        </a:spcAft>
                      </a:pPr>
                      <a:r>
                        <a:rPr lang="en-US" sz="700" dirty="0">
                          <a:effectLst/>
                          <a:latin typeface="Arial" panose="020B0604020202020204" pitchFamily="34" charset="0"/>
                          <a:ea typeface="Times New Roman" panose="02020603050405020304" pitchFamily="18" charset="0"/>
                          <a:cs typeface="Arial" panose="020B0604020202020204" pitchFamily="34" charset="0"/>
                        </a:rPr>
                        <a:t>30,000-</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485029"/>
                  </a:ext>
                </a:extLst>
              </a:tr>
              <a:tr h="206176">
                <a:tc>
                  <a:txBody>
                    <a:bodyPr/>
                    <a:lstStyle/>
                    <a:p>
                      <a:pPr marL="0" marR="0" algn="ctr" rtl="1">
                        <a:spcBef>
                          <a:spcPts val="0"/>
                        </a:spcBef>
                        <a:spcAft>
                          <a:spcPts val="0"/>
                        </a:spcAft>
                      </a:pPr>
                      <a:r>
                        <a:rPr lang="en-US" sz="700" dirty="0">
                          <a:effectLst/>
                          <a:latin typeface="Arial" panose="020B0604020202020204" pitchFamily="34" charset="0"/>
                          <a:ea typeface="Times New Roman" panose="02020603050405020304" pitchFamily="18" charset="0"/>
                          <a:cs typeface="Arial" panose="020B0604020202020204" pitchFamily="34" charset="0"/>
                        </a:rPr>
                        <a:t>2</a:t>
                      </a:r>
                    </a:p>
                  </a:txBody>
                  <a:tcPr marL="0" marR="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algn="ctr" rtl="1">
                        <a:spcBef>
                          <a:spcPts val="0"/>
                        </a:spcBef>
                        <a:spcAft>
                          <a:spcPts val="0"/>
                        </a:spcAft>
                      </a:pPr>
                      <a:r>
                        <a:rPr lang="en-US"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50,000-500,000</a:t>
                      </a:r>
                      <a:endParaRPr lang="en-US" sz="7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0126501"/>
                  </a:ext>
                </a:extLst>
              </a:tr>
              <a:tr h="189458">
                <a:tc>
                  <a:txBody>
                    <a:bodyPr/>
                    <a:lstStyle/>
                    <a:p>
                      <a:pPr marL="0" marR="0" algn="ctr" rtl="1">
                        <a:spcBef>
                          <a:spcPts val="0"/>
                        </a:spcBef>
                        <a:spcAft>
                          <a:spcPts val="0"/>
                        </a:spcAft>
                      </a:pPr>
                      <a:r>
                        <a:rPr lang="en-US" sz="700" dirty="0">
                          <a:effectLst/>
                          <a:latin typeface="Arial" panose="020B0604020202020204" pitchFamily="34" charset="0"/>
                          <a:ea typeface="Times New Roman" panose="02020603050405020304" pitchFamily="18" charset="0"/>
                          <a:cs typeface="Arial" panose="020B0604020202020204" pitchFamily="34" charset="0"/>
                        </a:rPr>
                        <a:t>1.25</a:t>
                      </a:r>
                    </a:p>
                  </a:txBody>
                  <a:tcPr marL="0" marR="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algn="ctr" rtl="1">
                        <a:spcBef>
                          <a:spcPts val="0"/>
                        </a:spcBef>
                        <a:spcAft>
                          <a:spcPts val="0"/>
                        </a:spcAft>
                      </a:pPr>
                      <a:r>
                        <a:rPr lang="en-US"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500,000 – 2M</a:t>
                      </a:r>
                      <a:endParaRPr lang="en-US" sz="7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5732530"/>
                  </a:ext>
                </a:extLst>
              </a:tr>
              <a:tr h="189458">
                <a:tc>
                  <a:txBody>
                    <a:bodyPr/>
                    <a:lstStyle/>
                    <a:p>
                      <a:pPr marL="0" marR="0" algn="ctr" rtl="1">
                        <a:spcBef>
                          <a:spcPts val="0"/>
                        </a:spcBef>
                        <a:spcAft>
                          <a:spcPts val="0"/>
                        </a:spcAft>
                      </a:pPr>
                      <a:r>
                        <a:rPr lang="en-US" sz="700" dirty="0">
                          <a:effectLst/>
                          <a:latin typeface="Arial" panose="020B0604020202020204" pitchFamily="34" charset="0"/>
                          <a:ea typeface="Times New Roman" panose="02020603050405020304" pitchFamily="18" charset="0"/>
                          <a:cs typeface="Arial" panose="020B0604020202020204" pitchFamily="34" charset="0"/>
                        </a:rPr>
                        <a:t>0.5</a:t>
                      </a:r>
                    </a:p>
                  </a:txBody>
                  <a:tcPr marL="0" marR="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algn="ctr" rtl="1">
                        <a:spcBef>
                          <a:spcPts val="0"/>
                        </a:spcBef>
                        <a:spcAft>
                          <a:spcPts val="0"/>
                        </a:spcAft>
                      </a:pPr>
                      <a:r>
                        <a:rPr lang="en-US" sz="700" dirty="0">
                          <a:effectLst/>
                          <a:latin typeface="Arial" panose="020B0604020202020204" pitchFamily="34" charset="0"/>
                          <a:ea typeface="Times New Roman" panose="02020603050405020304" pitchFamily="18" charset="0"/>
                          <a:cs typeface="Arial" panose="020B0604020202020204" pitchFamily="34" charset="0"/>
                        </a:rPr>
                        <a:t>2M +</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2909614"/>
                  </a:ext>
                </a:extLst>
              </a:tr>
            </a:tbl>
          </a:graphicData>
        </a:graphic>
      </p:graphicFrame>
      <p:graphicFrame>
        <p:nvGraphicFramePr>
          <p:cNvPr id="10" name="Table 35">
            <a:extLst>
              <a:ext uri="{FF2B5EF4-FFF2-40B4-BE49-F238E27FC236}">
                <a16:creationId xmlns:a16="http://schemas.microsoft.com/office/drawing/2014/main" id="{FFF4AC21-5D58-DB9C-4804-8FB11CD1DC47}"/>
              </a:ext>
            </a:extLst>
          </p:cNvPr>
          <p:cNvGraphicFramePr>
            <a:graphicFrameLocks noGrp="1"/>
          </p:cNvGraphicFramePr>
          <p:nvPr>
            <p:extLst>
              <p:ext uri="{D42A27DB-BD31-4B8C-83A1-F6EECF244321}">
                <p14:modId xmlns:p14="http://schemas.microsoft.com/office/powerpoint/2010/main" val="770062911"/>
              </p:ext>
            </p:extLst>
          </p:nvPr>
        </p:nvGraphicFramePr>
        <p:xfrm>
          <a:off x="288470" y="6327458"/>
          <a:ext cx="1574094" cy="1433489"/>
        </p:xfrm>
        <a:graphic>
          <a:graphicData uri="http://schemas.openxmlformats.org/drawingml/2006/table">
            <a:tbl>
              <a:tblPr firstRow="1" bandRow="1">
                <a:tableStyleId>{9D7B26C5-4107-4FEC-AEDC-1716B250A1EF}</a:tableStyleId>
              </a:tblPr>
              <a:tblGrid>
                <a:gridCol w="787047">
                  <a:extLst>
                    <a:ext uri="{9D8B030D-6E8A-4147-A177-3AD203B41FA5}">
                      <a16:colId xmlns:a16="http://schemas.microsoft.com/office/drawing/2014/main" val="3149370893"/>
                    </a:ext>
                  </a:extLst>
                </a:gridCol>
                <a:gridCol w="787047">
                  <a:extLst>
                    <a:ext uri="{9D8B030D-6E8A-4147-A177-3AD203B41FA5}">
                      <a16:colId xmlns:a16="http://schemas.microsoft.com/office/drawing/2014/main" val="3923973573"/>
                    </a:ext>
                  </a:extLst>
                </a:gridCol>
              </a:tblGrid>
              <a:tr h="320969">
                <a:tc>
                  <a:txBody>
                    <a:bodyPr/>
                    <a:lstStyle/>
                    <a:p>
                      <a:pPr algn="ctr"/>
                      <a:r>
                        <a:rPr lang="ar-AE" sz="700" b="1" dirty="0">
                          <a:solidFill>
                            <a:schemeClr val="tx1"/>
                          </a:solidFill>
                          <a:latin typeface="Dubai Light" panose="020B0303030403030204" pitchFamily="34" charset="-78"/>
                          <a:cs typeface="Dubai Light" panose="020B0303030403030204" pitchFamily="34" charset="-78"/>
                        </a:rPr>
                        <a:t>معدل الفائدة </a:t>
                      </a:r>
                      <a:endParaRPr lang="en-US" sz="700" b="1" dirty="0">
                        <a:solidFill>
                          <a:schemeClr val="tx1"/>
                        </a:solidFill>
                        <a:latin typeface="Dubai Light" panose="020B0303030403030204" pitchFamily="34" charset="-78"/>
                        <a:cs typeface="Dubai Light" panose="020B0303030403030204" pitchFamily="34" charset="-78"/>
                      </a:endParaRPr>
                    </a:p>
                    <a:p>
                      <a:pPr algn="ctr"/>
                      <a:r>
                        <a:rPr lang="ar-AE" sz="700" b="1" dirty="0">
                          <a:solidFill>
                            <a:schemeClr val="tx1"/>
                          </a:solidFill>
                          <a:latin typeface="Dubai Light" panose="020B0303030403030204" pitchFamily="34" charset="-78"/>
                          <a:cs typeface="Dubai Light" panose="020B0303030403030204" pitchFamily="34" charset="-78"/>
                        </a:rPr>
                        <a:t>% سنوياً</a:t>
                      </a:r>
                      <a:endParaRPr lang="en-US" sz="700" b="1" dirty="0">
                        <a:solidFill>
                          <a:schemeClr val="tx1"/>
                        </a:solidFill>
                        <a:latin typeface="Dubai Light" panose="020B0303030403030204" pitchFamily="34" charset="-78"/>
                        <a:cs typeface="Dubai Light" panose="020B0303030403030204" pitchFamily="34" charset="-7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DC731"/>
                    </a:solidFill>
                  </a:tcPr>
                </a:tc>
                <a:tc>
                  <a:txBody>
                    <a:bodyPr/>
                    <a:lstStyle/>
                    <a:p>
                      <a:pPr algn="ctr" rtl="1"/>
                      <a:r>
                        <a:rPr lang="ar-AE" sz="700" dirty="0">
                          <a:solidFill>
                            <a:schemeClr val="tx1"/>
                          </a:solidFill>
                          <a:latin typeface="Arial" panose="020B0604020202020204" pitchFamily="34" charset="0"/>
                          <a:cs typeface="+mn-cs"/>
                        </a:rPr>
                        <a:t>رصيد الحساب</a:t>
                      </a:r>
                      <a:r>
                        <a:rPr lang="en-US" sz="700" dirty="0">
                          <a:solidFill>
                            <a:schemeClr val="tx1"/>
                          </a:solidFill>
                          <a:latin typeface="Arial" panose="020B0604020202020204" pitchFamily="34" charset="0"/>
                          <a:cs typeface="+mn-cs"/>
                        </a:rPr>
                        <a:t> </a:t>
                      </a:r>
                      <a:r>
                        <a:rPr lang="ar-AE" sz="700" dirty="0">
                          <a:solidFill>
                            <a:schemeClr val="tx1"/>
                          </a:solidFill>
                          <a:latin typeface="Arial" panose="020B0604020202020204" pitchFamily="34" charset="0"/>
                          <a:cs typeface="+mn-cs"/>
                        </a:rPr>
                        <a:t>(بالدرهم) </a:t>
                      </a:r>
                      <a:endParaRPr lang="en-US" sz="7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DC731"/>
                    </a:solidFill>
                  </a:tcPr>
                </a:tc>
                <a:extLst>
                  <a:ext uri="{0D108BD9-81ED-4DB2-BD59-A6C34878D82A}">
                    <a16:rowId xmlns:a16="http://schemas.microsoft.com/office/drawing/2014/main" val="3414634563"/>
                  </a:ext>
                </a:extLst>
              </a:tr>
              <a:tr h="188078">
                <a:tc>
                  <a:txBody>
                    <a:bodyPr/>
                    <a:lstStyle/>
                    <a:p>
                      <a:pPr algn="ctr" rtl="1"/>
                      <a:r>
                        <a:rPr lang="en-US" sz="700" dirty="0">
                          <a:latin typeface="Arial" panose="020B0604020202020204" pitchFamily="34" charset="0"/>
                          <a:cs typeface="Arial" panose="020B0604020202020204" pitchFamily="34" charset="0"/>
                        </a:rPr>
                        <a:t>0.00</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1"/>
                      <a:r>
                        <a:rPr lang="ar-AE" sz="700" dirty="0">
                          <a:latin typeface="Arial" panose="020B0604020202020204" pitchFamily="34" charset="0"/>
                          <a:cs typeface="Arial" panose="020B0604020202020204" pitchFamily="34" charset="0"/>
                        </a:rPr>
                        <a:t>أقل من </a:t>
                      </a:r>
                      <a:r>
                        <a:rPr lang="en-US" sz="700" dirty="0">
                          <a:latin typeface="Arial" panose="020B0604020202020204" pitchFamily="34" charset="0"/>
                          <a:cs typeface="Arial" panose="020B0604020202020204" pitchFamily="34" charset="0"/>
                        </a:rPr>
                        <a:t> 5000</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3173416"/>
                  </a:ext>
                </a:extLst>
              </a:tr>
              <a:tr h="289351">
                <a:tc>
                  <a:txBody>
                    <a:bodyPr/>
                    <a:lstStyle/>
                    <a:p>
                      <a:pPr algn="ctr" rtl="1"/>
                      <a:r>
                        <a:rPr lang="en-US" sz="700" dirty="0">
                          <a:latin typeface="Arial" panose="020B0604020202020204" pitchFamily="34" charset="0"/>
                          <a:cs typeface="Arial" panose="020B0604020202020204" pitchFamily="34" charset="0"/>
                        </a:rPr>
                        <a:t>0.75%</a:t>
                      </a:r>
                      <a:br>
                        <a:rPr lang="en-US" sz="700" dirty="0">
                          <a:latin typeface="Arial" panose="020B0604020202020204" pitchFamily="34" charset="0"/>
                          <a:cs typeface="Arial" panose="020B0604020202020204" pitchFamily="34" charset="0"/>
                        </a:rPr>
                      </a:br>
                      <a:r>
                        <a:rPr lang="ar-AE" sz="700" dirty="0">
                          <a:latin typeface="Arial" panose="020B0604020202020204" pitchFamily="34" charset="0"/>
                          <a:cs typeface="Arial" panose="020B0604020202020204" pitchFamily="34" charset="0"/>
                        </a:rPr>
                        <a:t>(شهرياً)</a:t>
                      </a:r>
                      <a:endParaRPr lang="en-US" sz="700" dirty="0">
                        <a:latin typeface="Arial" panose="020B0604020202020204" pitchFamily="34" charset="0"/>
                        <a:cs typeface="Arial" panose="020B0604020202020204" pitchFamily="34" charset="0"/>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rtl="1"/>
                      <a:r>
                        <a:rPr lang="en-US" sz="700" dirty="0">
                          <a:latin typeface="Arial" panose="020B0604020202020204" pitchFamily="34" charset="0"/>
                          <a:cs typeface="Arial" panose="020B0604020202020204" pitchFamily="34" charset="0"/>
                        </a:rPr>
                        <a:t>5000 – 24999.99</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825109"/>
                  </a:ext>
                </a:extLst>
              </a:tr>
              <a:tr h="289351">
                <a:tc>
                  <a:txBody>
                    <a:bodyPr/>
                    <a:lstStyle/>
                    <a:p>
                      <a:pPr algn="ctr" rtl="1"/>
                      <a:r>
                        <a:rPr lang="en-US" sz="700" dirty="0">
                          <a:latin typeface="Arial" panose="020B0604020202020204" pitchFamily="34" charset="0"/>
                          <a:cs typeface="Arial" panose="020B0604020202020204" pitchFamily="34" charset="0"/>
                        </a:rPr>
                        <a:t>0.40%</a:t>
                      </a:r>
                      <a:br>
                        <a:rPr lang="en-US" sz="700" dirty="0">
                          <a:latin typeface="Arial" panose="020B0604020202020204" pitchFamily="34" charset="0"/>
                          <a:cs typeface="Arial" panose="020B0604020202020204" pitchFamily="34" charset="0"/>
                        </a:rPr>
                      </a:br>
                      <a:r>
                        <a:rPr lang="ar-AE" sz="700" dirty="0">
                          <a:latin typeface="Arial" panose="020B0604020202020204" pitchFamily="34" charset="0"/>
                          <a:cs typeface="+mn-cs"/>
                        </a:rPr>
                        <a:t>(شهرياً</a:t>
                      </a:r>
                      <a:r>
                        <a:rPr lang="ar-AE" sz="700" dirty="0">
                          <a:latin typeface="Arial" panose="020B0604020202020204" pitchFamily="34" charset="0"/>
                          <a:cs typeface="Arial" panose="020B0604020202020204" pitchFamily="34" charset="0"/>
                        </a:rPr>
                        <a:t>)</a:t>
                      </a:r>
                      <a:endParaRPr lang="en-US" sz="700" dirty="0">
                        <a:latin typeface="Arial" panose="020B0604020202020204" pitchFamily="34" charset="0"/>
                        <a:cs typeface="Arial" panose="020B0604020202020204" pitchFamily="34" charset="0"/>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700" dirty="0">
                          <a:latin typeface="Arial" panose="020B0604020202020204" pitchFamily="34" charset="0"/>
                          <a:cs typeface="Arial" panose="020B0604020202020204" pitchFamily="34" charset="0"/>
                        </a:rPr>
                        <a:t>25000 -999,999.99</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3434842"/>
                  </a:ext>
                </a:extLst>
              </a:tr>
              <a:tr h="289351">
                <a:tc>
                  <a:txBody>
                    <a:bodyPr/>
                    <a:lstStyle/>
                    <a:p>
                      <a:pPr algn="ctr" rtl="1"/>
                      <a:r>
                        <a:rPr lang="en-US" sz="700" dirty="0">
                          <a:latin typeface="Arial" panose="020B0604020202020204" pitchFamily="34" charset="0"/>
                          <a:cs typeface="Arial" panose="020B0604020202020204" pitchFamily="34" charset="0"/>
                        </a:rPr>
                        <a:t>0.30</a:t>
                      </a:r>
                      <a:br>
                        <a:rPr lang="en-US" sz="700" dirty="0">
                          <a:latin typeface="Arial" panose="020B0604020202020204" pitchFamily="34" charset="0"/>
                          <a:cs typeface="Arial" panose="020B0604020202020204" pitchFamily="34" charset="0"/>
                        </a:rPr>
                      </a:br>
                      <a:r>
                        <a:rPr lang="ar-AE" sz="700" dirty="0">
                          <a:latin typeface="Arial" panose="020B0604020202020204" pitchFamily="34" charset="0"/>
                          <a:cs typeface="+mn-cs"/>
                        </a:rPr>
                        <a:t>(شهرياً)</a:t>
                      </a:r>
                      <a:endParaRPr lang="en-US" sz="700" dirty="0">
                        <a:latin typeface="Arial" panose="020B0604020202020204" pitchFamily="34" charset="0"/>
                        <a:cs typeface="Arial" panose="020B0604020202020204" pitchFamily="34" charset="0"/>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700" dirty="0">
                          <a:latin typeface="Arial" panose="020B0604020202020204" pitchFamily="34" charset="0"/>
                          <a:cs typeface="Arial" panose="020B0604020202020204" pitchFamily="34" charset="0"/>
                        </a:rPr>
                        <a:t>1,000,000 </a:t>
                      </a:r>
                      <a:r>
                        <a:rPr lang="ar-AE" sz="700" dirty="0">
                          <a:latin typeface="Arial" panose="020B0604020202020204" pitchFamily="34" charset="0"/>
                          <a:cs typeface="Arial" panose="020B0604020202020204" pitchFamily="34" charset="0"/>
                        </a:rPr>
                        <a:t> وأكثر</a:t>
                      </a:r>
                      <a:endParaRPr lang="en-US" sz="700" dirty="0">
                        <a:latin typeface="Arial" panose="020B0604020202020204" pitchFamily="34" charset="0"/>
                        <a:cs typeface="Arial" panose="020B0604020202020204" pitchFamily="34" charset="0"/>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3629318"/>
                  </a:ext>
                </a:extLst>
              </a:tr>
            </a:tbl>
          </a:graphicData>
        </a:graphic>
      </p:graphicFrame>
    </p:spTree>
    <p:extLst>
      <p:ext uri="{BB962C8B-B14F-4D97-AF65-F5344CB8AC3E}">
        <p14:creationId xmlns:p14="http://schemas.microsoft.com/office/powerpoint/2010/main" val="880764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7736B44-6B8A-48C3-B300-77935CEE63B4}"/>
              </a:ext>
            </a:extLst>
          </p:cNvPr>
          <p:cNvGraphicFramePr>
            <a:graphicFrameLocks noGrp="1"/>
          </p:cNvGraphicFramePr>
          <p:nvPr>
            <p:extLst>
              <p:ext uri="{D42A27DB-BD31-4B8C-83A1-F6EECF244321}">
                <p14:modId xmlns:p14="http://schemas.microsoft.com/office/powerpoint/2010/main" val="105675897"/>
              </p:ext>
            </p:extLst>
          </p:nvPr>
        </p:nvGraphicFramePr>
        <p:xfrm>
          <a:off x="185903" y="748650"/>
          <a:ext cx="6450472" cy="2558839"/>
        </p:xfrm>
        <a:graphic>
          <a:graphicData uri="http://schemas.openxmlformats.org/drawingml/2006/table">
            <a:tbl>
              <a:tblPr firstRow="1" bandRow="1">
                <a:tableStyleId>{5940675A-B579-460E-94D1-54222C63F5DA}</a:tableStyleId>
              </a:tblPr>
              <a:tblGrid>
                <a:gridCol w="1395989">
                  <a:extLst>
                    <a:ext uri="{9D8B030D-6E8A-4147-A177-3AD203B41FA5}">
                      <a16:colId xmlns:a16="http://schemas.microsoft.com/office/drawing/2014/main" val="1190734708"/>
                    </a:ext>
                  </a:extLst>
                </a:gridCol>
                <a:gridCol w="1742465">
                  <a:extLst>
                    <a:ext uri="{9D8B030D-6E8A-4147-A177-3AD203B41FA5}">
                      <a16:colId xmlns:a16="http://schemas.microsoft.com/office/drawing/2014/main" val="4108496181"/>
                    </a:ext>
                  </a:extLst>
                </a:gridCol>
                <a:gridCol w="1891587">
                  <a:extLst>
                    <a:ext uri="{9D8B030D-6E8A-4147-A177-3AD203B41FA5}">
                      <a16:colId xmlns:a16="http://schemas.microsoft.com/office/drawing/2014/main" val="3402015513"/>
                    </a:ext>
                  </a:extLst>
                </a:gridCol>
                <a:gridCol w="1420431">
                  <a:extLst>
                    <a:ext uri="{9D8B030D-6E8A-4147-A177-3AD203B41FA5}">
                      <a16:colId xmlns:a16="http://schemas.microsoft.com/office/drawing/2014/main" val="996917926"/>
                    </a:ext>
                  </a:extLst>
                </a:gridCol>
              </a:tblGrid>
              <a:tr h="1187239">
                <a:tc>
                  <a:txBody>
                    <a:bodyPr/>
                    <a:lstStyle/>
                    <a:p>
                      <a:pPr marL="0" marR="0" algn="ctr" rtl="1">
                        <a:lnSpc>
                          <a:spcPct val="107000"/>
                        </a:lnSpc>
                        <a:spcBef>
                          <a:spcPts val="0"/>
                        </a:spcBef>
                        <a:spcAft>
                          <a:spcPts val="0"/>
                        </a:spcAft>
                      </a:pPr>
                      <a:r>
                        <a:rPr lang="ar-AE" sz="1000" dirty="0">
                          <a:effectLst/>
                          <a:latin typeface="Dubai Light" panose="020B0303030403030204" pitchFamily="34" charset="-78"/>
                          <a:ea typeface="Calibri" panose="020F0502020204030204" pitchFamily="34" charset="0"/>
                          <a:cs typeface="Dubai Light" panose="020B0303030403030204" pitchFamily="34" charset="-78"/>
                        </a:rPr>
                        <a:t>غير مطبق</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lvl="0" indent="0" algn="ctr" rtl="1">
                        <a:buFont typeface="Arial" panose="020B0604020202020204" pitchFamily="34" charset="0"/>
                        <a:buNone/>
                      </a:pPr>
                      <a:r>
                        <a:rPr lang="ar-AE" sz="1000" b="0" kern="1200" dirty="0">
                          <a:solidFill>
                            <a:schemeClr val="tx1"/>
                          </a:solidFill>
                          <a:effectLst/>
                          <a:latin typeface="Dubai Light" panose="020B0303030403030204" pitchFamily="34" charset="-78"/>
                          <a:ea typeface="+mn-ea"/>
                          <a:cs typeface="Dubai Light" panose="020B0303030403030204" pitchFamily="34" charset="-78"/>
                        </a:rPr>
                        <a:t>غير مطبق</a:t>
                      </a:r>
                      <a:endParaRPr lang="en-US" sz="1000" b="0" kern="1200" dirty="0">
                        <a:solidFill>
                          <a:schemeClr val="tx1"/>
                        </a:solidFill>
                        <a:effectLst/>
                        <a:latin typeface="Dubai Light" panose="020B0303030403030204" pitchFamily="34" charset="-78"/>
                        <a:ea typeface="+mn-ea"/>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171450" lvl="0" indent="-171450" algn="r" rtl="1">
                        <a:buFont typeface="Arial" panose="020B0604020202020204" pitchFamily="34" charset="0"/>
                        <a:buChar char="•"/>
                      </a:pPr>
                      <a:r>
                        <a:rPr lang="ar-SA" sz="1000" b="0" kern="1200" dirty="0">
                          <a:solidFill>
                            <a:schemeClr val="tx1"/>
                          </a:solidFill>
                          <a:effectLst/>
                          <a:latin typeface="Dubai Light" panose="020B0303030403030204" pitchFamily="34" charset="-78"/>
                          <a:ea typeface="+mn-ea"/>
                          <a:cs typeface="Dubai Light" panose="020B0303030403030204" pitchFamily="34" charset="-78"/>
                        </a:rPr>
                        <a:t>الطلاب الذين تصل أعمارهم إلى 24 عاماً (مع إثبات)</a:t>
                      </a:r>
                      <a:endParaRPr lang="en-US" sz="1000" b="0" kern="1200" dirty="0">
                        <a:solidFill>
                          <a:schemeClr val="tx1"/>
                        </a:solidFill>
                        <a:effectLst/>
                        <a:latin typeface="Dubai Light" panose="020B0303030403030204" pitchFamily="34" charset="-78"/>
                        <a:ea typeface="+mn-ea"/>
                        <a:cs typeface="Dubai Light" panose="020B0303030403030204" pitchFamily="34" charset="-78"/>
                      </a:endParaRPr>
                    </a:p>
                    <a:p>
                      <a:pPr marL="171450" lvl="0" indent="-171450" algn="r" rtl="1">
                        <a:buFont typeface="Arial" panose="020B0604020202020204" pitchFamily="34" charset="0"/>
                        <a:buChar char="•"/>
                      </a:pPr>
                      <a:r>
                        <a:rPr lang="ar-SA" sz="1000" b="0" kern="1200" dirty="0">
                          <a:solidFill>
                            <a:schemeClr val="tx1"/>
                          </a:solidFill>
                          <a:effectLst/>
                          <a:latin typeface="Dubai Light" panose="020B0303030403030204" pitchFamily="34" charset="-78"/>
                          <a:ea typeface="+mn-ea"/>
                          <a:cs typeface="Dubai Light" panose="020B0303030403030204" pitchFamily="34" charset="-78"/>
                        </a:rPr>
                        <a:t>تحويل راتب شهري يزيد عن 5,000 درهم إماراتي</a:t>
                      </a:r>
                      <a:endParaRPr lang="en-US" sz="1000" b="0" kern="1200" dirty="0">
                        <a:solidFill>
                          <a:schemeClr val="tx1"/>
                        </a:solidFill>
                        <a:effectLst/>
                        <a:latin typeface="Dubai Light" panose="020B0303030403030204" pitchFamily="34" charset="-78"/>
                        <a:ea typeface="+mn-ea"/>
                        <a:cs typeface="Dubai Light" panose="020B0303030403030204" pitchFamily="34" charset="-78"/>
                      </a:endParaRPr>
                    </a:p>
                    <a:p>
                      <a:pPr marL="171450" lvl="0" indent="-171450" algn="r" rtl="1">
                        <a:buFont typeface="Arial" panose="020B0604020202020204" pitchFamily="34" charset="0"/>
                        <a:buChar char="•"/>
                      </a:pPr>
                      <a:r>
                        <a:rPr lang="ar-SA" sz="1000" b="0" kern="1200" dirty="0">
                          <a:solidFill>
                            <a:schemeClr val="tx1"/>
                          </a:solidFill>
                          <a:effectLst/>
                          <a:latin typeface="Dubai Light" panose="020B0303030403030204" pitchFamily="34" charset="-78"/>
                          <a:ea typeface="+mn-ea"/>
                          <a:cs typeface="Dubai Light" panose="020B0303030403030204" pitchFamily="34" charset="-78"/>
                        </a:rPr>
                        <a:t>إنفاق بطاقة الخصم 2</a:t>
                      </a:r>
                      <a:r>
                        <a:rPr lang="ar-AE" sz="1000" b="0" kern="1200" dirty="0">
                          <a:solidFill>
                            <a:schemeClr val="tx1"/>
                          </a:solidFill>
                          <a:effectLst/>
                          <a:latin typeface="Dubai Light" panose="020B0303030403030204" pitchFamily="34" charset="-78"/>
                          <a:ea typeface="+mn-ea"/>
                          <a:cs typeface="Dubai Light" panose="020B0303030403030204" pitchFamily="34" charset="-78"/>
                        </a:rPr>
                        <a:t>,</a:t>
                      </a:r>
                      <a:r>
                        <a:rPr lang="ar-SA" sz="1000" b="0" kern="1200" dirty="0">
                          <a:solidFill>
                            <a:schemeClr val="tx1"/>
                          </a:solidFill>
                          <a:effectLst/>
                          <a:latin typeface="Dubai Light" panose="020B0303030403030204" pitchFamily="34" charset="-78"/>
                          <a:ea typeface="+mn-ea"/>
                          <a:cs typeface="Dubai Light" panose="020B0303030403030204" pitchFamily="34" charset="-78"/>
                        </a:rPr>
                        <a:t>500 درهم إماراتي أو أكثر</a:t>
                      </a:r>
                      <a:endParaRPr lang="en-US" sz="1000" b="0" kern="1200" dirty="0">
                        <a:solidFill>
                          <a:schemeClr val="tx1"/>
                        </a:solidFill>
                        <a:effectLst/>
                        <a:latin typeface="Dubai Light" panose="020B0303030403030204" pitchFamily="34" charset="-78"/>
                        <a:ea typeface="+mn-ea"/>
                        <a:cs typeface="Dubai Light" panose="020B0303030403030204" pitchFamily="34" charset="-78"/>
                      </a:endParaRPr>
                    </a:p>
                    <a:p>
                      <a:pPr marL="171450" lvl="0" indent="-171450" algn="r" rtl="1">
                        <a:buFont typeface="Arial" panose="020B0604020202020204" pitchFamily="34" charset="0"/>
                        <a:buChar char="•"/>
                      </a:pPr>
                      <a:r>
                        <a:rPr lang="ar-SA" sz="1000" b="0" kern="1200" dirty="0">
                          <a:solidFill>
                            <a:schemeClr val="tx1"/>
                          </a:solidFill>
                          <a:effectLst/>
                          <a:latin typeface="Dubai Light" panose="020B0303030403030204" pitchFamily="34" charset="-78"/>
                          <a:ea typeface="+mn-ea"/>
                          <a:cs typeface="Dubai Light" panose="020B0303030403030204" pitchFamily="34" charset="-78"/>
                        </a:rPr>
                        <a:t>بطاقة ائتمانية فعالة </a:t>
                      </a:r>
                      <a:endParaRPr lang="en-US" sz="1000" b="0" kern="1200" dirty="0">
                        <a:solidFill>
                          <a:schemeClr val="tx1"/>
                        </a:solidFill>
                        <a:effectLst/>
                        <a:latin typeface="Dubai Light" panose="020B0303030403030204" pitchFamily="34" charset="-78"/>
                        <a:ea typeface="+mn-ea"/>
                        <a:cs typeface="Dubai Light" panose="020B0303030403030204" pitchFamily="34" charset="-78"/>
                      </a:endParaRPr>
                    </a:p>
                    <a:p>
                      <a:pPr marL="171450" lvl="0" indent="-171450" algn="r" rtl="1">
                        <a:buFont typeface="Arial" panose="020B0604020202020204" pitchFamily="34" charset="0"/>
                        <a:buChar char="•"/>
                      </a:pPr>
                      <a:r>
                        <a:rPr lang="ar-SA" sz="1000" b="0" kern="1200" dirty="0">
                          <a:solidFill>
                            <a:schemeClr val="tx1"/>
                          </a:solidFill>
                          <a:effectLst/>
                          <a:latin typeface="Dubai Light" panose="020B0303030403030204" pitchFamily="34" charset="-78"/>
                          <a:ea typeface="+mn-ea"/>
                          <a:cs typeface="Dubai Light" panose="020B0303030403030204" pitchFamily="34" charset="-78"/>
                        </a:rPr>
                        <a:t>متوسط الرصيد الشهري أكثر من 2,500 + (</a:t>
                      </a:r>
                      <a:r>
                        <a:rPr lang="ar-AE" sz="1000" b="0" kern="1200" dirty="0">
                          <a:solidFill>
                            <a:schemeClr val="tx1"/>
                          </a:solidFill>
                          <a:effectLst/>
                          <a:latin typeface="Dubai Light" panose="020B0303030403030204" pitchFamily="34" charset="-78"/>
                          <a:ea typeface="+mn-ea"/>
                          <a:cs typeface="Dubai Light" panose="020B0303030403030204" pitchFamily="34" charset="-78"/>
                        </a:rPr>
                        <a:t>لجميع الحسابات</a:t>
                      </a:r>
                      <a:r>
                        <a:rPr lang="ar-SA" sz="1000" b="0" kern="1200" dirty="0">
                          <a:solidFill>
                            <a:schemeClr val="tx1"/>
                          </a:solidFill>
                          <a:effectLst/>
                          <a:latin typeface="Dubai Light" panose="020B0303030403030204" pitchFamily="34" charset="-78"/>
                          <a:ea typeface="+mn-ea"/>
                          <a:cs typeface="Dubai Light" panose="020B0303030403030204" pitchFamily="34" charset="-78"/>
                        </a:rPr>
                        <a:t>)</a:t>
                      </a:r>
                      <a:endParaRPr lang="en-US" sz="1000" b="0" kern="1200" dirty="0">
                        <a:solidFill>
                          <a:schemeClr val="tx1"/>
                        </a:solidFill>
                        <a:effectLst/>
                        <a:latin typeface="Dubai Light" panose="020B0303030403030204" pitchFamily="34" charset="-78"/>
                        <a:ea typeface="+mn-ea"/>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r" defTabSz="514350" rtl="1" eaLnBrk="1" fontAlgn="auto" latinLnBrk="0" hangingPunct="1">
                        <a:lnSpc>
                          <a:spcPct val="107000"/>
                        </a:lnSpc>
                        <a:spcBef>
                          <a:spcPts val="0"/>
                        </a:spcBef>
                        <a:spcAft>
                          <a:spcPts val="0"/>
                        </a:spcAft>
                        <a:buClrTx/>
                        <a:buSzTx/>
                        <a:buFontTx/>
                        <a:buNone/>
                        <a:tabLst/>
                        <a:defRPr/>
                      </a:pPr>
                      <a:r>
                        <a:rPr lang="ar-AE" sz="1000" b="0" dirty="0">
                          <a:effectLst/>
                          <a:latin typeface="Dubai Light" panose="020B0303030403030204" pitchFamily="34" charset="-78"/>
                          <a:ea typeface="Calibri" panose="020F0502020204030204" pitchFamily="34" charset="0"/>
                          <a:cs typeface="Dubai Light" panose="020B0303030403030204" pitchFamily="34" charset="-78"/>
                        </a:rPr>
                        <a:t>التنازل عن رسوم الصيانة</a:t>
                      </a: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p>
                      <a:pPr marL="0" marR="0" algn="r" rtl="1">
                        <a:lnSpc>
                          <a:spcPct val="107000"/>
                        </a:lnSpc>
                        <a:spcBef>
                          <a:spcPts val="0"/>
                        </a:spcBef>
                        <a:spcAft>
                          <a:spcPts val="0"/>
                        </a:spcAft>
                      </a:pP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45898240"/>
                  </a:ext>
                </a:extLst>
              </a:tr>
              <a:tr h="1187239">
                <a:tc>
                  <a:txBody>
                    <a:bodyPr/>
                    <a:lstStyle/>
                    <a:p>
                      <a:pPr marL="0" marR="0" lvl="0" indent="0" algn="ctr" defTabSz="514350" rtl="1" eaLnBrk="1" fontAlgn="auto" latinLnBrk="0" hangingPunct="1">
                        <a:lnSpc>
                          <a:spcPct val="107000"/>
                        </a:lnSpc>
                        <a:spcBef>
                          <a:spcPts val="0"/>
                        </a:spcBef>
                        <a:spcAft>
                          <a:spcPts val="0"/>
                        </a:spcAft>
                        <a:buClrTx/>
                        <a:buSzTx/>
                        <a:buFontTx/>
                        <a:buNone/>
                        <a:tabLst/>
                        <a:defRPr/>
                      </a:pPr>
                      <a:r>
                        <a:rPr lang="ar-AE" sz="1000" b="0" kern="1200" dirty="0">
                          <a:solidFill>
                            <a:schemeClr val="tx1"/>
                          </a:solidFill>
                          <a:effectLst/>
                          <a:latin typeface="Dubai Light" panose="020B0303030403030204" pitchFamily="34" charset="-78"/>
                          <a:ea typeface="+mn-ea"/>
                          <a:cs typeface="Dubai Light" panose="020B0303030403030204" pitchFamily="34" charset="-78"/>
                        </a:rPr>
                        <a:t>غير مطبق</a:t>
                      </a:r>
                      <a:endParaRPr lang="en-US" sz="1000" b="0" kern="1200" dirty="0">
                        <a:solidFill>
                          <a:schemeClr val="tx1"/>
                        </a:solidFill>
                        <a:effectLst/>
                        <a:latin typeface="Dubai Light" panose="020B0303030403030204" pitchFamily="34" charset="-78"/>
                        <a:ea typeface="+mn-ea"/>
                        <a:cs typeface="Dubai Light" panose="020B0303030403030204" pitchFamily="34" charset="-78"/>
                      </a:endParaRPr>
                    </a:p>
                    <a:p>
                      <a:pPr marL="0" marR="0" algn="ctr" rtl="1">
                        <a:lnSpc>
                          <a:spcPct val="107000"/>
                        </a:lnSpc>
                        <a:spcBef>
                          <a:spcPts val="0"/>
                        </a:spcBef>
                        <a:spcAft>
                          <a:spcPts val="0"/>
                        </a:spcAft>
                      </a:pP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514350" rtl="1" eaLnBrk="1" fontAlgn="auto" latinLnBrk="0" hangingPunct="1">
                        <a:lnSpc>
                          <a:spcPct val="100000"/>
                        </a:lnSpc>
                        <a:spcBef>
                          <a:spcPts val="0"/>
                        </a:spcBef>
                        <a:spcAft>
                          <a:spcPts val="0"/>
                        </a:spcAft>
                        <a:buClrTx/>
                        <a:buSzTx/>
                        <a:buFont typeface="Arial" panose="020B0604020202020204" pitchFamily="34" charset="0"/>
                        <a:buNone/>
                        <a:tabLst/>
                        <a:defRPr/>
                      </a:pPr>
                      <a:r>
                        <a:rPr lang="ar-AE" sz="1000" b="0" kern="1200" dirty="0">
                          <a:solidFill>
                            <a:schemeClr val="tx1"/>
                          </a:solidFill>
                          <a:effectLst/>
                          <a:latin typeface="Dubai Light" panose="020B0303030403030204" pitchFamily="34" charset="-78"/>
                          <a:ea typeface="+mn-ea"/>
                          <a:cs typeface="Dubai Light" panose="020B0303030403030204" pitchFamily="34" charset="-78"/>
                        </a:rPr>
                        <a:t>غير مطبق</a:t>
                      </a:r>
                      <a:endParaRPr lang="en-US" sz="1000" b="0" kern="1200" dirty="0">
                        <a:solidFill>
                          <a:schemeClr val="tx1"/>
                        </a:solidFill>
                        <a:effectLst/>
                        <a:latin typeface="Dubai Light" panose="020B0303030403030204" pitchFamily="34" charset="-78"/>
                        <a:ea typeface="+mn-ea"/>
                        <a:cs typeface="Dubai Light" panose="020B0303030403030204" pitchFamily="34" charset="-78"/>
                      </a:endParaRPr>
                    </a:p>
                    <a:p>
                      <a:pPr marL="0" lvl="0" indent="0" algn="ctr" rtl="1">
                        <a:buFont typeface="Arial" panose="020B0604020202020204" pitchFamily="34" charset="0"/>
                        <a:buNone/>
                      </a:pPr>
                      <a:endParaRPr lang="en-US" sz="1000" b="0" kern="1200" dirty="0">
                        <a:solidFill>
                          <a:schemeClr val="tx1"/>
                        </a:solidFill>
                        <a:effectLst/>
                        <a:latin typeface="Dubai Light" panose="020B0303030403030204" pitchFamily="34" charset="-78"/>
                        <a:ea typeface="+mn-ea"/>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171450" lvl="0" indent="-171450" algn="r" rtl="1">
                        <a:buFont typeface="Arial" panose="020B0604020202020204" pitchFamily="34" charset="0"/>
                        <a:buChar char="•"/>
                      </a:pPr>
                      <a:r>
                        <a:rPr lang="ar-AE" sz="1000" b="0" kern="1200" dirty="0">
                          <a:solidFill>
                            <a:schemeClr val="tx1"/>
                          </a:solidFill>
                          <a:effectLst/>
                          <a:latin typeface="Dubai Light" panose="020B0303030403030204" pitchFamily="34" charset="-78"/>
                          <a:ea typeface="+mn-ea"/>
                          <a:cs typeface="Dubai Light" panose="020B0303030403030204" pitchFamily="34" charset="-78"/>
                        </a:rPr>
                        <a:t>نقاط البيع : 25,000 درهم إماراتي</a:t>
                      </a:r>
                    </a:p>
                    <a:p>
                      <a:pPr marL="171450" lvl="0" indent="-171450" algn="r" rtl="1">
                        <a:buFont typeface="Arial" panose="020B0604020202020204" pitchFamily="34" charset="0"/>
                        <a:buChar char="•"/>
                      </a:pPr>
                      <a:r>
                        <a:rPr lang="ar-AE" sz="1000" b="0" kern="1200" dirty="0">
                          <a:solidFill>
                            <a:schemeClr val="tx1"/>
                          </a:solidFill>
                          <a:effectLst/>
                          <a:latin typeface="Dubai Light" panose="020B0303030403030204" pitchFamily="34" charset="-78"/>
                          <a:ea typeface="+mn-ea"/>
                          <a:cs typeface="Dubai Light" panose="020B0303030403030204" pitchFamily="34" charset="-78"/>
                        </a:rPr>
                        <a:t>الصراف الآلي : 25,000 درهم إماراتي</a:t>
                      </a:r>
                      <a:endParaRPr lang="en-US" sz="1000" b="0" kern="1200" dirty="0">
                        <a:solidFill>
                          <a:schemeClr val="tx1"/>
                        </a:solidFill>
                        <a:effectLst/>
                        <a:latin typeface="Dubai Light" panose="020B0303030403030204" pitchFamily="34" charset="-78"/>
                        <a:ea typeface="+mn-ea"/>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algn="r" rtl="1">
                        <a:lnSpc>
                          <a:spcPct val="107000"/>
                        </a:lnSpc>
                        <a:spcBef>
                          <a:spcPts val="0"/>
                        </a:spcBef>
                        <a:spcAft>
                          <a:spcPts val="0"/>
                        </a:spcAft>
                      </a:pPr>
                      <a:r>
                        <a:rPr lang="ar-AE" sz="1000" dirty="0">
                          <a:effectLst/>
                          <a:latin typeface="Dubai Light" panose="020B0303030403030204" pitchFamily="34" charset="-78"/>
                          <a:ea typeface="Calibri" panose="020F0502020204030204" pitchFamily="34" charset="0"/>
                          <a:cs typeface="Dubai Light" panose="020B0303030403030204" pitchFamily="34" charset="-78"/>
                        </a:rPr>
                        <a:t>الحد اليومي لبطاقة الخصم </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6821783"/>
                  </a:ext>
                </a:extLst>
              </a:tr>
            </a:tbl>
          </a:graphicData>
        </a:graphic>
      </p:graphicFrame>
      <p:graphicFrame>
        <p:nvGraphicFramePr>
          <p:cNvPr id="10" name="Table 10">
            <a:extLst>
              <a:ext uri="{FF2B5EF4-FFF2-40B4-BE49-F238E27FC236}">
                <a16:creationId xmlns:a16="http://schemas.microsoft.com/office/drawing/2014/main" id="{94AEE03F-B96A-486E-AF4D-918F53D51024}"/>
              </a:ext>
            </a:extLst>
          </p:cNvPr>
          <p:cNvGraphicFramePr>
            <a:graphicFrameLocks noGrp="1"/>
          </p:cNvGraphicFramePr>
          <p:nvPr>
            <p:extLst>
              <p:ext uri="{D42A27DB-BD31-4B8C-83A1-F6EECF244321}">
                <p14:modId xmlns:p14="http://schemas.microsoft.com/office/powerpoint/2010/main" val="763526906"/>
              </p:ext>
            </p:extLst>
          </p:nvPr>
        </p:nvGraphicFramePr>
        <p:xfrm>
          <a:off x="179108" y="3964645"/>
          <a:ext cx="6457267" cy="465558"/>
        </p:xfrm>
        <a:graphic>
          <a:graphicData uri="http://schemas.openxmlformats.org/drawingml/2006/table">
            <a:tbl>
              <a:tblPr firstRow="1" bandRow="1">
                <a:tableStyleId>{5940675A-B579-460E-94D1-54222C63F5DA}</a:tableStyleId>
              </a:tblPr>
              <a:tblGrid>
                <a:gridCol w="6457267">
                  <a:extLst>
                    <a:ext uri="{9D8B030D-6E8A-4147-A177-3AD203B41FA5}">
                      <a16:colId xmlns:a16="http://schemas.microsoft.com/office/drawing/2014/main" val="3432666540"/>
                    </a:ext>
                  </a:extLst>
                </a:gridCol>
              </a:tblGrid>
              <a:tr h="465558">
                <a:tc>
                  <a:txBody>
                    <a:bodyPr/>
                    <a:lstStyle/>
                    <a:p>
                      <a:pPr marL="171450" marR="0" indent="-171450" algn="r" rtl="1">
                        <a:lnSpc>
                          <a:spcPct val="150000"/>
                        </a:lnSpc>
                        <a:spcBef>
                          <a:spcPts val="0"/>
                        </a:spcBef>
                        <a:spcAft>
                          <a:spcPts val="0"/>
                        </a:spcAft>
                        <a:buFont typeface="Arial" panose="020B0604020202020204" pitchFamily="34" charset="0"/>
                        <a:buChar char="•"/>
                      </a:pPr>
                      <a:r>
                        <a:rPr lang="ar-SA" sz="1000" dirty="0">
                          <a:effectLst/>
                          <a:latin typeface="Dubai Light" panose="020B0303030403030204" pitchFamily="34" charset="-78"/>
                          <a:ea typeface="Calibri" panose="020F0502020204030204" pitchFamily="34" charset="0"/>
                          <a:cs typeface="Dubai Light" panose="020B0303030403030204" pitchFamily="34" charset="-78"/>
                        </a:rPr>
                        <a:t>للإطلاع على أحدث الرسوم والتكاليف والباقات المصرفية والتفاصيل الخاصة بمنتج آخر، يرجى زيارة موقعنا الإلكتروني</a:t>
                      </a:r>
                      <a:r>
                        <a:rPr lang="en-US" sz="1000" dirty="0">
                          <a:effectLst/>
                          <a:latin typeface="Dubai Light" panose="020B0303030403030204" pitchFamily="34" charset="-78"/>
                          <a:ea typeface="Calibri" panose="020F0502020204030204" pitchFamily="34" charset="0"/>
                          <a:cs typeface="Dubai Light" panose="020B0303030403030204" pitchFamily="34" charset="-78"/>
                        </a:rPr>
                        <a:t>: </a:t>
                      </a:r>
                      <a:r>
                        <a:rPr lang="en-US" sz="1000" u="sng" dirty="0">
                          <a:solidFill>
                            <a:srgbClr val="0563C1"/>
                          </a:solidFill>
                          <a:effectLst/>
                          <a:latin typeface="Dubai Light" panose="020B0303030403030204" pitchFamily="34" charset="-78"/>
                          <a:ea typeface="Calibri" panose="020F0502020204030204" pitchFamily="34" charset="0"/>
                          <a:cs typeface="Dubai Light" panose="020B0303030403030204" pitchFamily="34" charset="-78"/>
                          <a:hlinkClick r:id="rId2"/>
                        </a:rPr>
                        <a:t>https://liv.me/charges</a:t>
                      </a:r>
                      <a:r>
                        <a:rPr lang="en-US" sz="1000" dirty="0">
                          <a:effectLst/>
                          <a:latin typeface="Dubai Light" panose="020B0303030403030204" pitchFamily="34" charset="-78"/>
                          <a:ea typeface="Calibri" panose="020F0502020204030204" pitchFamily="34" charset="0"/>
                          <a:cs typeface="Dubai Light" panose="020B0303030403030204" pitchFamily="34" charset="-78"/>
                        </a:rPr>
                        <a:t> </a:t>
                      </a:r>
                    </a:p>
                  </a:txBody>
                  <a:tcPr marL="68580" marR="68580"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119326"/>
                  </a:ext>
                </a:extLst>
              </a:tr>
            </a:tbl>
          </a:graphicData>
        </a:graphic>
      </p:graphicFrame>
      <p:sp>
        <p:nvSpPr>
          <p:cNvPr id="22" name="TextBox 21">
            <a:extLst>
              <a:ext uri="{FF2B5EF4-FFF2-40B4-BE49-F238E27FC236}">
                <a16:creationId xmlns:a16="http://schemas.microsoft.com/office/drawing/2014/main" id="{A0250974-B642-4F44-AD35-066BDB9EAF35}"/>
              </a:ext>
            </a:extLst>
          </p:cNvPr>
          <p:cNvSpPr txBox="1"/>
          <p:nvPr/>
        </p:nvSpPr>
        <p:spPr>
          <a:xfrm>
            <a:off x="5157977" y="3694210"/>
            <a:ext cx="1487355" cy="256993"/>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en-US"/>
            </a:defPPr>
            <a:lvl1pPr>
              <a:defRPr sz="1200" b="1">
                <a:solidFill>
                  <a:srgbClr val="00A4DB"/>
                </a:solidFill>
                <a:latin typeface="Arial" panose="020B0604020202020204" pitchFamily="34" charset="0"/>
                <a:cs typeface="Arial" panose="020B0604020202020204" pitchFamily="34" charset="0"/>
              </a:defRPr>
            </a:lvl1pPr>
          </a:lstStyle>
          <a:p>
            <a:pPr marL="457200" algn="r">
              <a:lnSpc>
                <a:spcPct val="107000"/>
              </a:lnSpc>
              <a:spcAft>
                <a:spcPts val="800"/>
              </a:spcAft>
            </a:pPr>
            <a:r>
              <a:rPr lang="ar-SA" sz="1000" dirty="0">
                <a:solidFill>
                  <a:schemeClr val="tx1"/>
                </a:solidFill>
                <a:effectLst/>
                <a:latin typeface="Dubai" panose="020B0503030403030204" pitchFamily="34" charset="-78"/>
                <a:ea typeface="Calibri" panose="020F0502020204030204" pitchFamily="34" charset="0"/>
                <a:cs typeface="Dubai" panose="020B0503030403030204" pitchFamily="34" charset="-78"/>
              </a:rPr>
              <a:t>روابط مهمة</a:t>
            </a:r>
            <a:endParaRPr lang="en-US" sz="1000" dirty="0">
              <a:solidFill>
                <a:schemeClr val="tx1"/>
              </a:solidFill>
              <a:effectLst/>
              <a:latin typeface="Dubai" panose="020B0503030403030204" pitchFamily="34" charset="-78"/>
              <a:ea typeface="Calibri" panose="020F0502020204030204" pitchFamily="34" charset="0"/>
              <a:cs typeface="Dubai" panose="020B0503030403030204" pitchFamily="34" charset="-78"/>
            </a:endParaRPr>
          </a:p>
        </p:txBody>
      </p:sp>
      <p:graphicFrame>
        <p:nvGraphicFramePr>
          <p:cNvPr id="38" name="Table 10">
            <a:extLst>
              <a:ext uri="{FF2B5EF4-FFF2-40B4-BE49-F238E27FC236}">
                <a16:creationId xmlns:a16="http://schemas.microsoft.com/office/drawing/2014/main" id="{6040C935-201D-41E0-BFFA-A9A0AC7430B5}"/>
              </a:ext>
            </a:extLst>
          </p:cNvPr>
          <p:cNvGraphicFramePr>
            <a:graphicFrameLocks noGrp="1"/>
          </p:cNvGraphicFramePr>
          <p:nvPr>
            <p:extLst>
              <p:ext uri="{D42A27DB-BD31-4B8C-83A1-F6EECF244321}">
                <p14:modId xmlns:p14="http://schemas.microsoft.com/office/powerpoint/2010/main" val="1652713762"/>
              </p:ext>
            </p:extLst>
          </p:nvPr>
        </p:nvGraphicFramePr>
        <p:xfrm>
          <a:off x="207060" y="4945244"/>
          <a:ext cx="6450472" cy="1539240"/>
        </p:xfrm>
        <a:graphic>
          <a:graphicData uri="http://schemas.openxmlformats.org/drawingml/2006/table">
            <a:tbl>
              <a:tblPr firstRow="1" bandRow="1">
                <a:tableStyleId>{5940675A-B579-460E-94D1-54222C63F5DA}</a:tableStyleId>
              </a:tblPr>
              <a:tblGrid>
                <a:gridCol w="6450472">
                  <a:extLst>
                    <a:ext uri="{9D8B030D-6E8A-4147-A177-3AD203B41FA5}">
                      <a16:colId xmlns:a16="http://schemas.microsoft.com/office/drawing/2014/main" val="3432666540"/>
                    </a:ext>
                  </a:extLst>
                </a:gridCol>
              </a:tblGrid>
              <a:tr h="1539240">
                <a:tc>
                  <a:txBody>
                    <a:bodyPr/>
                    <a:lstStyle/>
                    <a:p>
                      <a:pPr marL="171450" lvl="0" indent="-171450" algn="r" rtl="1">
                        <a:lnSpc>
                          <a:spcPct val="150000"/>
                        </a:lnSpc>
                        <a:buFont typeface="Arial" panose="020B0604020202020204" pitchFamily="34" charset="0"/>
                        <a:buChar char="•"/>
                      </a:pPr>
                      <a:r>
                        <a:rPr lang="ar-SA" sz="1000" kern="1200" dirty="0">
                          <a:solidFill>
                            <a:schemeClr val="tx1"/>
                          </a:solidFill>
                          <a:effectLst/>
                          <a:latin typeface="Dubai Light" panose="020B0303030403030204" pitchFamily="34" charset="-78"/>
                          <a:ea typeface="+mn-ea"/>
                          <a:cs typeface="Dubai Light" panose="020B0303030403030204" pitchFamily="34" charset="-78"/>
                        </a:rPr>
                        <a:t>يختلف أساس حساب الفائدة وتكرار الفائدة الائتمانية على حسب المنتج المختار . </a:t>
                      </a:r>
                      <a:endParaRPr lang="en-US" sz="1000" kern="1200" dirty="0">
                        <a:solidFill>
                          <a:schemeClr val="tx1"/>
                        </a:solidFill>
                        <a:effectLst/>
                        <a:latin typeface="Dubai Light" panose="020B0303030403030204" pitchFamily="34" charset="-78"/>
                        <a:ea typeface="+mn-ea"/>
                        <a:cs typeface="Dubai Light" panose="020B0303030403030204" pitchFamily="34" charset="-78"/>
                      </a:endParaRPr>
                    </a:p>
                    <a:p>
                      <a:pPr marL="171450" lvl="0" indent="-171450" algn="r" rtl="1">
                        <a:lnSpc>
                          <a:spcPct val="150000"/>
                        </a:lnSpc>
                        <a:buFont typeface="Arial" panose="020B0604020202020204" pitchFamily="34" charset="0"/>
                        <a:buChar char="•"/>
                      </a:pPr>
                      <a:r>
                        <a:rPr lang="ar-AE" sz="1000" kern="1200" dirty="0">
                          <a:solidFill>
                            <a:schemeClr val="tx1"/>
                          </a:solidFill>
                          <a:effectLst/>
                          <a:latin typeface="Dubai Light" panose="020B0303030403030204" pitchFamily="34" charset="-78"/>
                          <a:ea typeface="+mn-ea"/>
                          <a:cs typeface="Dubai Light" panose="020B0303030403030204" pitchFamily="34" charset="-78"/>
                        </a:rPr>
                        <a:t>يسمح</a:t>
                      </a:r>
                      <a:r>
                        <a:rPr lang="ar-SA" sz="1000" kern="1200" dirty="0">
                          <a:solidFill>
                            <a:schemeClr val="tx1"/>
                          </a:solidFill>
                          <a:effectLst/>
                          <a:latin typeface="Dubai Light" panose="020B0303030403030204" pitchFamily="34" charset="-78"/>
                          <a:ea typeface="+mn-ea"/>
                          <a:cs typeface="Dubai Light" panose="020B0303030403030204" pitchFamily="34" charset="-78"/>
                        </a:rPr>
                        <a:t> لك بإلغاء المنتج في غضون خمسة (5) أيام عمل من توقيع الطلب ولن يتمكن البنك من إتمام الإجراءات حتى انتهاء هذه الفترة ما لم تتنازل عن هذا الحق، إذا أردت الإلغاء خلال هذه الفترة، فإنه يجب عليك توجيه إشعار للبنك</a:t>
                      </a:r>
                      <a:r>
                        <a:rPr lang="en-US" sz="1000" kern="1200" dirty="0">
                          <a:solidFill>
                            <a:schemeClr val="tx1"/>
                          </a:solidFill>
                          <a:effectLst/>
                          <a:latin typeface="Dubai Light" panose="020B0303030403030204" pitchFamily="34" charset="-78"/>
                          <a:ea typeface="+mn-ea"/>
                          <a:cs typeface="Dubai Light" panose="020B0303030403030204" pitchFamily="34" charset="-78"/>
                        </a:rPr>
                        <a:t>.</a:t>
                      </a:r>
                    </a:p>
                    <a:p>
                      <a:pPr marL="171450" lvl="0" indent="-171450" algn="r" rtl="1">
                        <a:lnSpc>
                          <a:spcPct val="150000"/>
                        </a:lnSpc>
                        <a:buFont typeface="Arial" panose="020B0604020202020204" pitchFamily="34" charset="0"/>
                        <a:buChar char="•"/>
                      </a:pPr>
                      <a:r>
                        <a:rPr lang="ar-AE" sz="1000" kern="1200" dirty="0">
                          <a:solidFill>
                            <a:schemeClr val="tx1"/>
                          </a:solidFill>
                          <a:effectLst/>
                          <a:latin typeface="Dubai Light" panose="020B0303030403030204" pitchFamily="34" charset="-78"/>
                          <a:ea typeface="+mn-ea"/>
                          <a:cs typeface="Dubai Light" panose="020B0303030403030204" pitchFamily="34" charset="-78"/>
                        </a:rPr>
                        <a:t>يحق للبنك </a:t>
                      </a:r>
                      <a:r>
                        <a:rPr lang="ar-SA" sz="1000" kern="1200" dirty="0">
                          <a:solidFill>
                            <a:schemeClr val="tx1"/>
                          </a:solidFill>
                          <a:effectLst/>
                          <a:latin typeface="Dubai Light" panose="020B0303030403030204" pitchFamily="34" charset="-78"/>
                          <a:ea typeface="+mn-ea"/>
                          <a:cs typeface="Dubai Light" panose="020B0303030403030204" pitchFamily="34" charset="-78"/>
                        </a:rPr>
                        <a:t>في تعديل الشروط والأحكام العامة للبنك المتعلقة بالمنتجات المصرفية للأفراد (بما في ذلك </a:t>
                      </a:r>
                      <a:r>
                        <a:rPr lang="ar-AE" sz="1000" kern="1200" dirty="0">
                          <a:solidFill>
                            <a:schemeClr val="tx1"/>
                          </a:solidFill>
                          <a:effectLst/>
                          <a:latin typeface="Dubai Light" panose="020B0303030403030204" pitchFamily="34" charset="-78"/>
                          <a:ea typeface="+mn-ea"/>
                          <a:cs typeface="Dubai Light" panose="020B0303030403030204" pitchFamily="34" charset="-78"/>
                        </a:rPr>
                        <a:t>ال</a:t>
                      </a:r>
                      <a:r>
                        <a:rPr lang="ar-SA" sz="1000" kern="1200" dirty="0">
                          <a:solidFill>
                            <a:schemeClr val="tx1"/>
                          </a:solidFill>
                          <a:effectLst/>
                          <a:latin typeface="Dubai Light" panose="020B0303030403030204" pitchFamily="34" charset="-78"/>
                          <a:ea typeface="+mn-ea"/>
                          <a:cs typeface="Dubai Light" panose="020B0303030403030204" pitchFamily="34" charset="-78"/>
                        </a:rPr>
                        <a:t>طلبات و</a:t>
                      </a:r>
                      <a:r>
                        <a:rPr lang="ar-AE" sz="1000" kern="1200" dirty="0">
                          <a:solidFill>
                            <a:schemeClr val="tx1"/>
                          </a:solidFill>
                          <a:effectLst/>
                          <a:latin typeface="Dubai Light" panose="020B0303030403030204" pitchFamily="34" charset="-78"/>
                          <a:ea typeface="+mn-ea"/>
                          <a:cs typeface="Dubai Light" panose="020B0303030403030204" pitchFamily="34" charset="-78"/>
                        </a:rPr>
                        <a:t>ال</a:t>
                      </a:r>
                      <a:r>
                        <a:rPr lang="ar-SA" sz="1000" kern="1200" dirty="0">
                          <a:solidFill>
                            <a:schemeClr val="tx1"/>
                          </a:solidFill>
                          <a:effectLst/>
                          <a:latin typeface="Dubai Light" panose="020B0303030403030204" pitchFamily="34" charset="-78"/>
                          <a:ea typeface="+mn-ea"/>
                          <a:cs typeface="Dubai Light" panose="020B0303030403030204" pitchFamily="34" charset="-78"/>
                        </a:rPr>
                        <a:t>وثائق ذات صلة) وذلك عن طريق إرسال إشعار مسبق إليك وفقاً للقانون المعمول به.</a:t>
                      </a:r>
                      <a:endParaRPr lang="en-US" sz="1000" kern="1200" dirty="0">
                        <a:solidFill>
                          <a:schemeClr val="tx1"/>
                        </a:solidFill>
                        <a:effectLst/>
                        <a:latin typeface="Dubai Light" panose="020B0303030403030204" pitchFamily="34" charset="-78"/>
                        <a:ea typeface="+mn-ea"/>
                        <a:cs typeface="Dubai Light" panose="020B0303030403030204" pitchFamily="34" charset="-78"/>
                      </a:endParaRPr>
                    </a:p>
                    <a:p>
                      <a:pPr marL="171450" marR="0" lvl="0" indent="-171450" algn="r" defTabSz="51435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ar-SA" sz="1000" kern="1200" dirty="0">
                          <a:solidFill>
                            <a:schemeClr val="tx1"/>
                          </a:solidFill>
                          <a:effectLst/>
                          <a:latin typeface="Dubai Light" panose="020B0303030403030204" pitchFamily="34" charset="-78"/>
                          <a:ea typeface="+mn-ea"/>
                          <a:cs typeface="Dubai Light" panose="020B0303030403030204" pitchFamily="34" charset="-78"/>
                        </a:rPr>
                        <a:t>يمكنك التواصل مع البنك</a:t>
                      </a:r>
                      <a:r>
                        <a:rPr lang="ar-AE" sz="1000" kern="1200" dirty="0">
                          <a:solidFill>
                            <a:schemeClr val="tx1"/>
                          </a:solidFill>
                          <a:effectLst/>
                          <a:latin typeface="Dubai Light" panose="020B0303030403030204" pitchFamily="34" charset="-78"/>
                          <a:ea typeface="+mn-ea"/>
                          <a:cs typeface="Dubai Light" panose="020B0303030403030204" pitchFamily="34" charset="-78"/>
                        </a:rPr>
                        <a:t> للإ</a:t>
                      </a:r>
                      <a:r>
                        <a:rPr lang="ar-SA" sz="1000" kern="1200" dirty="0">
                          <a:solidFill>
                            <a:schemeClr val="tx1"/>
                          </a:solidFill>
                          <a:effectLst/>
                          <a:latin typeface="Dubai Light" panose="020B0303030403030204" pitchFamily="34" charset="-78"/>
                          <a:ea typeface="+mn-ea"/>
                          <a:cs typeface="Dubai Light" panose="020B0303030403030204" pitchFamily="34" charset="-78"/>
                        </a:rPr>
                        <a:t>ستفسارات أو </a:t>
                      </a:r>
                      <a:r>
                        <a:rPr lang="ar-AE" sz="1000" kern="1200" dirty="0">
                          <a:solidFill>
                            <a:schemeClr val="tx1"/>
                          </a:solidFill>
                          <a:effectLst/>
                          <a:latin typeface="Dubai Light" panose="020B0303030403030204" pitchFamily="34" charset="-78"/>
                          <a:ea typeface="+mn-ea"/>
                          <a:cs typeface="Dubai Light" panose="020B0303030403030204" pitchFamily="34" charset="-78"/>
                        </a:rPr>
                        <a:t>ال</a:t>
                      </a:r>
                      <a:r>
                        <a:rPr lang="ar-SA" sz="1000" kern="1200" dirty="0">
                          <a:solidFill>
                            <a:schemeClr val="tx1"/>
                          </a:solidFill>
                          <a:effectLst/>
                          <a:latin typeface="Dubai Light" panose="020B0303030403030204" pitchFamily="34" charset="-78"/>
                          <a:ea typeface="+mn-ea"/>
                          <a:cs typeface="Dubai Light" panose="020B0303030403030204" pitchFamily="34" charset="-78"/>
                        </a:rPr>
                        <a:t>مساعدة أو </a:t>
                      </a:r>
                      <a:r>
                        <a:rPr lang="ar-AE" sz="1000" kern="1200" dirty="0">
                          <a:solidFill>
                            <a:schemeClr val="tx1"/>
                          </a:solidFill>
                          <a:effectLst/>
                          <a:latin typeface="Dubai Light" panose="020B0303030403030204" pitchFamily="34" charset="-78"/>
                          <a:ea typeface="+mn-ea"/>
                          <a:cs typeface="Dubai Light" panose="020B0303030403030204" pitchFamily="34" charset="-78"/>
                        </a:rPr>
                        <a:t>ال</a:t>
                      </a:r>
                      <a:r>
                        <a:rPr lang="ar-SA" sz="1000" kern="1200" dirty="0">
                          <a:solidFill>
                            <a:schemeClr val="tx1"/>
                          </a:solidFill>
                          <a:effectLst/>
                          <a:latin typeface="Dubai Light" panose="020B0303030403030204" pitchFamily="34" charset="-78"/>
                          <a:ea typeface="+mn-ea"/>
                          <a:cs typeface="Dubai Light" panose="020B0303030403030204" pitchFamily="34" charset="-78"/>
                        </a:rPr>
                        <a:t>شكاوى من خلال زيارة موقعنا الإلكتروني أو عبر تطبيق لِف</a:t>
                      </a:r>
                      <a:r>
                        <a:rPr lang="en-US" sz="1000" u="sng" kern="1200" dirty="0">
                          <a:solidFill>
                            <a:schemeClr val="tx1"/>
                          </a:solidFill>
                          <a:effectLst/>
                          <a:latin typeface="Dubai Light" panose="020B0303030403030204" pitchFamily="34" charset="-78"/>
                          <a:ea typeface="+mn-ea"/>
                          <a:cs typeface="Dubai Light" panose="020B0303030403030204" pitchFamily="34" charset="-78"/>
                          <a:hlinkClick r:id="rId3"/>
                        </a:rPr>
                        <a:t>https://liv.me/en/</a:t>
                      </a:r>
                      <a:r>
                        <a:rPr lang="en-US" sz="1000" kern="1200" dirty="0">
                          <a:solidFill>
                            <a:schemeClr val="tx1"/>
                          </a:solidFill>
                          <a:effectLst/>
                          <a:latin typeface="Dubai Light" panose="020B0303030403030204" pitchFamily="34" charset="-78"/>
                          <a:ea typeface="+mn-ea"/>
                          <a:cs typeface="Dubai Light" panose="020B0303030403030204" pitchFamily="34" charset="-78"/>
                        </a:rPr>
                        <a:t> </a:t>
                      </a:r>
                      <a:endParaRPr lang="en-US" sz="1000" dirty="0">
                        <a:solidFill>
                          <a:srgbClr val="000000"/>
                        </a:solidFill>
                        <a:effectLst/>
                        <a:latin typeface="Dubai Light" panose="020B0303030403030204" pitchFamily="34" charset="-78"/>
                        <a:ea typeface="Calibri" panose="020F0502020204030204" pitchFamily="34" charset="0"/>
                        <a:cs typeface="Dubai Light" panose="020B0303030403030204" pitchFamily="34" charset="-78"/>
                      </a:endParaRPr>
                    </a:p>
                  </a:txBody>
                  <a:tcPr marL="0" marR="69215" marT="1778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119326"/>
                  </a:ext>
                </a:extLst>
              </a:tr>
            </a:tbl>
          </a:graphicData>
        </a:graphic>
      </p:graphicFrame>
      <p:sp>
        <p:nvSpPr>
          <p:cNvPr id="39" name="TextBox 38">
            <a:extLst>
              <a:ext uri="{FF2B5EF4-FFF2-40B4-BE49-F238E27FC236}">
                <a16:creationId xmlns:a16="http://schemas.microsoft.com/office/drawing/2014/main" id="{F83D898A-43AD-41AF-8890-897B183771C7}"/>
              </a:ext>
            </a:extLst>
          </p:cNvPr>
          <p:cNvSpPr txBox="1"/>
          <p:nvPr/>
        </p:nvSpPr>
        <p:spPr>
          <a:xfrm>
            <a:off x="4771633" y="4684031"/>
            <a:ext cx="1864742" cy="246221"/>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en-US"/>
            </a:defPPr>
            <a:lvl1pPr>
              <a:defRPr sz="1200" b="1">
                <a:solidFill>
                  <a:srgbClr val="00A4DB"/>
                </a:solidFill>
                <a:latin typeface="Arial" panose="020B0604020202020204" pitchFamily="34" charset="0"/>
                <a:cs typeface="Arial" panose="020B0604020202020204" pitchFamily="34" charset="0"/>
              </a:defRPr>
            </a:lvl1pPr>
          </a:lstStyle>
          <a:p>
            <a:pPr algn="r"/>
            <a:r>
              <a:rPr lang="ar-AE" sz="1000" dirty="0">
                <a:solidFill>
                  <a:schemeClr val="tx1"/>
                </a:solidFill>
                <a:effectLst/>
                <a:latin typeface="Dubai" panose="020B0503030403030204" pitchFamily="34" charset="-78"/>
                <a:ea typeface="Calibri" panose="020F0502020204030204" pitchFamily="34" charset="0"/>
                <a:cs typeface="Dubai" panose="020B0503030403030204" pitchFamily="34" charset="-78"/>
              </a:rPr>
              <a:t>م</a:t>
            </a:r>
            <a:r>
              <a:rPr lang="ar-SA" sz="1000" dirty="0">
                <a:solidFill>
                  <a:schemeClr val="tx1"/>
                </a:solidFill>
                <a:effectLst/>
                <a:latin typeface="Dubai" panose="020B0503030403030204" pitchFamily="34" charset="-78"/>
                <a:ea typeface="Calibri" panose="020F0502020204030204" pitchFamily="34" charset="0"/>
                <a:cs typeface="Dubai" panose="020B0503030403030204" pitchFamily="34" charset="-78"/>
              </a:rPr>
              <a:t>علومات إضافية</a:t>
            </a:r>
            <a:endParaRPr lang="en-US" sz="1000" dirty="0">
              <a:solidFill>
                <a:schemeClr val="tx1"/>
              </a:solidFill>
              <a:effectLst/>
              <a:latin typeface="Dubai" panose="020B0503030403030204" pitchFamily="34" charset="-78"/>
              <a:ea typeface="Calibri" panose="020F0502020204030204" pitchFamily="34" charset="0"/>
              <a:cs typeface="Dubai" panose="020B0503030403030204" pitchFamily="34" charset="-78"/>
            </a:endParaRPr>
          </a:p>
        </p:txBody>
      </p:sp>
      <p:graphicFrame>
        <p:nvGraphicFramePr>
          <p:cNvPr id="43" name="Table 10">
            <a:extLst>
              <a:ext uri="{FF2B5EF4-FFF2-40B4-BE49-F238E27FC236}">
                <a16:creationId xmlns:a16="http://schemas.microsoft.com/office/drawing/2014/main" id="{7AE1A205-A195-4C66-82CE-20AD49D54B21}"/>
              </a:ext>
            </a:extLst>
          </p:cNvPr>
          <p:cNvGraphicFramePr>
            <a:graphicFrameLocks noGrp="1"/>
          </p:cNvGraphicFramePr>
          <p:nvPr>
            <p:extLst>
              <p:ext uri="{D42A27DB-BD31-4B8C-83A1-F6EECF244321}">
                <p14:modId xmlns:p14="http://schemas.microsoft.com/office/powerpoint/2010/main" val="662625547"/>
              </p:ext>
            </p:extLst>
          </p:nvPr>
        </p:nvGraphicFramePr>
        <p:xfrm>
          <a:off x="207060" y="6505117"/>
          <a:ext cx="6450472" cy="1901190"/>
        </p:xfrm>
        <a:graphic>
          <a:graphicData uri="http://schemas.openxmlformats.org/drawingml/2006/table">
            <a:tbl>
              <a:tblPr firstRow="1" bandRow="1">
                <a:tableStyleId>{5940675A-B579-460E-94D1-54222C63F5DA}</a:tableStyleId>
              </a:tblPr>
              <a:tblGrid>
                <a:gridCol w="6450472">
                  <a:extLst>
                    <a:ext uri="{9D8B030D-6E8A-4147-A177-3AD203B41FA5}">
                      <a16:colId xmlns:a16="http://schemas.microsoft.com/office/drawing/2014/main" val="3432666540"/>
                    </a:ext>
                  </a:extLst>
                </a:gridCol>
              </a:tblGrid>
              <a:tr h="0">
                <a:tc>
                  <a:txBody>
                    <a:bodyPr/>
                    <a:lstStyle/>
                    <a:p>
                      <a:pPr marL="171450" lvl="0" indent="-171450" algn="r" rtl="1">
                        <a:lnSpc>
                          <a:spcPct val="150000"/>
                        </a:lnSpc>
                        <a:buFont typeface="Arial" panose="020B0604020202020204" pitchFamily="34" charset="0"/>
                        <a:buChar char="•"/>
                      </a:pPr>
                      <a:r>
                        <a:rPr lang="ar-SA" sz="1000" kern="1200" dirty="0">
                          <a:solidFill>
                            <a:schemeClr val="tx1"/>
                          </a:solidFill>
                          <a:effectLst/>
                          <a:latin typeface="Dubai Light" panose="020B0303030403030204" pitchFamily="34" charset="-78"/>
                          <a:ea typeface="+mn-ea"/>
                          <a:cs typeface="Dubai Light" panose="020B0303030403030204" pitchFamily="34" charset="-78"/>
                        </a:rPr>
                        <a:t>أنت مطالب بتزويد البنك بنسخ محدثة </a:t>
                      </a:r>
                      <a:r>
                        <a:rPr lang="ar-AE" sz="1000" kern="1200" dirty="0">
                          <a:solidFill>
                            <a:schemeClr val="tx1"/>
                          </a:solidFill>
                          <a:effectLst/>
                          <a:latin typeface="Dubai Light" panose="020B0303030403030204" pitchFamily="34" charset="-78"/>
                          <a:ea typeface="+mn-ea"/>
                          <a:cs typeface="Dubai Light" panose="020B0303030403030204" pitchFamily="34" charset="-78"/>
                        </a:rPr>
                        <a:t>من</a:t>
                      </a:r>
                      <a:r>
                        <a:rPr lang="ar-SA" sz="1000" kern="1200" dirty="0">
                          <a:solidFill>
                            <a:schemeClr val="tx1"/>
                          </a:solidFill>
                          <a:effectLst/>
                          <a:latin typeface="Dubai Light" panose="020B0303030403030204" pitchFamily="34" charset="-78"/>
                          <a:ea typeface="+mn-ea"/>
                          <a:cs typeface="Dubai Light" panose="020B0303030403030204" pitchFamily="34" charset="-78"/>
                        </a:rPr>
                        <a:t> مستنداتك في جميع الأوقات. قد يؤدي عدم تقديم هذه المستندات إلى فرض رسوم، أو القيام بتقييد تنفيذ المعاملات، أو </a:t>
                      </a:r>
                      <a:r>
                        <a:rPr lang="ar-AE" sz="1000" kern="1200" dirty="0">
                          <a:solidFill>
                            <a:schemeClr val="tx1"/>
                          </a:solidFill>
                          <a:effectLst/>
                          <a:latin typeface="Dubai Light" panose="020B0303030403030204" pitchFamily="34" charset="-78"/>
                          <a:ea typeface="+mn-ea"/>
                          <a:cs typeface="Dubai Light" panose="020B0303030403030204" pitchFamily="34" charset="-78"/>
                        </a:rPr>
                        <a:t>حظر</a:t>
                      </a:r>
                      <a:r>
                        <a:rPr lang="ar-SA" sz="1000" kern="1200" dirty="0">
                          <a:solidFill>
                            <a:schemeClr val="tx1"/>
                          </a:solidFill>
                          <a:effectLst/>
                          <a:latin typeface="Dubai Light" panose="020B0303030403030204" pitchFamily="34" charset="-78"/>
                          <a:ea typeface="+mn-ea"/>
                          <a:cs typeface="Dubai Light" panose="020B0303030403030204" pitchFamily="34" charset="-78"/>
                        </a:rPr>
                        <a:t> أو إغلاق الحساب</a:t>
                      </a:r>
                      <a:r>
                        <a:rPr lang="en-US" sz="1000" kern="1200" dirty="0">
                          <a:solidFill>
                            <a:schemeClr val="tx1"/>
                          </a:solidFill>
                          <a:effectLst/>
                          <a:latin typeface="Dubai Light" panose="020B0303030403030204" pitchFamily="34" charset="-78"/>
                          <a:ea typeface="+mn-ea"/>
                          <a:cs typeface="Dubai Light" panose="020B0303030403030204" pitchFamily="34" charset="-78"/>
                        </a:rPr>
                        <a:t>.</a:t>
                      </a:r>
                    </a:p>
                    <a:p>
                      <a:pPr marL="171450" lvl="0" indent="-171450" algn="r" rtl="1">
                        <a:lnSpc>
                          <a:spcPct val="150000"/>
                        </a:lnSpc>
                        <a:buFont typeface="Arial" panose="020B0604020202020204" pitchFamily="34" charset="0"/>
                        <a:buChar char="•"/>
                      </a:pPr>
                      <a:r>
                        <a:rPr lang="ar-SA" sz="1000" kern="1200" dirty="0">
                          <a:solidFill>
                            <a:schemeClr val="tx1"/>
                          </a:solidFill>
                          <a:effectLst/>
                          <a:latin typeface="Dubai Light" panose="020B0303030403030204" pitchFamily="34" charset="-78"/>
                          <a:ea typeface="+mn-ea"/>
                          <a:cs typeface="Dubai Light" panose="020B0303030403030204" pitchFamily="34" charset="-78"/>
                        </a:rPr>
                        <a:t>يحق للبنك إغلاق الحساب إذا تبين أن سلوك الحساب غير متوافق وفقًا لسياسة الامتثال الخاصة بالبنك وبما يتماشى مع لوائح مصرف الإمارات العربية المتحدة المركزي</a:t>
                      </a:r>
                      <a:r>
                        <a:rPr lang="en-US" sz="1000" kern="1200" dirty="0">
                          <a:solidFill>
                            <a:schemeClr val="tx1"/>
                          </a:solidFill>
                          <a:effectLst/>
                          <a:latin typeface="Dubai Light" panose="020B0303030403030204" pitchFamily="34" charset="-78"/>
                          <a:ea typeface="+mn-ea"/>
                          <a:cs typeface="Dubai Light" panose="020B0303030403030204" pitchFamily="34" charset="-78"/>
                        </a:rPr>
                        <a:t>.</a:t>
                      </a:r>
                    </a:p>
                    <a:p>
                      <a:pPr marL="171450" lvl="0" indent="-171450" algn="r" rtl="1">
                        <a:lnSpc>
                          <a:spcPct val="150000"/>
                        </a:lnSpc>
                        <a:buFont typeface="Arial" panose="020B0604020202020204" pitchFamily="34" charset="0"/>
                        <a:buChar char="•"/>
                      </a:pPr>
                      <a:r>
                        <a:rPr lang="ar-SA" sz="1000" kern="1200" dirty="0">
                          <a:solidFill>
                            <a:schemeClr val="tx1"/>
                          </a:solidFill>
                          <a:effectLst/>
                          <a:latin typeface="Dubai Light" panose="020B0303030403030204" pitchFamily="34" charset="-78"/>
                          <a:ea typeface="+mn-ea"/>
                          <a:cs typeface="Dubai Light" panose="020B0303030403030204" pitchFamily="34" charset="-78"/>
                        </a:rPr>
                        <a:t>في حالة إخفاقك في تلبية الشروط والأحكام الخاصة بنا، سواء كان ذلك قبل وأثناء </a:t>
                      </a:r>
                      <a:r>
                        <a:rPr lang="ar-AE" sz="1000" kern="1200" dirty="0">
                          <a:solidFill>
                            <a:schemeClr val="tx1"/>
                          </a:solidFill>
                          <a:effectLst/>
                          <a:latin typeface="Dubai Light" panose="020B0303030403030204" pitchFamily="34" charset="-78"/>
                          <a:ea typeface="+mn-ea"/>
                          <a:cs typeface="Dubai Light" panose="020B0303030403030204" pitchFamily="34" charset="-78"/>
                        </a:rPr>
                        <a:t>تعاملك المصرفي </a:t>
                      </a:r>
                      <a:r>
                        <a:rPr lang="ar-SA" sz="1000" kern="1200" dirty="0">
                          <a:solidFill>
                            <a:schemeClr val="tx1"/>
                          </a:solidFill>
                          <a:effectLst/>
                          <a:latin typeface="Dubai Light" panose="020B0303030403030204" pitchFamily="34" charset="-78"/>
                          <a:ea typeface="+mn-ea"/>
                          <a:cs typeface="Dubai Light" panose="020B0303030403030204" pitchFamily="34" charset="-78"/>
                        </a:rPr>
                        <a:t>معنا، فستكون هناك عواقب على ذلك قد تشمل تقييد أ</a:t>
                      </a:r>
                      <a:r>
                        <a:rPr lang="ar-AE" sz="1000" kern="1200" dirty="0">
                          <a:solidFill>
                            <a:schemeClr val="tx1"/>
                          </a:solidFill>
                          <a:effectLst/>
                          <a:latin typeface="Dubai Light" panose="020B0303030403030204" pitchFamily="34" charset="-78"/>
                          <a:ea typeface="+mn-ea"/>
                          <a:cs typeface="Dubai Light" panose="020B0303030403030204" pitchFamily="34" charset="-78"/>
                        </a:rPr>
                        <a:t>و</a:t>
                      </a:r>
                      <a:r>
                        <a:rPr lang="ar-SA" sz="1000" kern="1200" dirty="0">
                          <a:solidFill>
                            <a:schemeClr val="tx1"/>
                          </a:solidFill>
                          <a:effectLst/>
                          <a:latin typeface="Dubai Light" panose="020B0303030403030204" pitchFamily="34" charset="-78"/>
                          <a:ea typeface="+mn-ea"/>
                          <a:cs typeface="Dubai Light" panose="020B0303030403030204" pitchFamily="34" charset="-78"/>
                        </a:rPr>
                        <a:t> </a:t>
                      </a:r>
                      <a:r>
                        <a:rPr lang="ar-AE" sz="1000" kern="1200" dirty="0">
                          <a:solidFill>
                            <a:schemeClr val="tx1"/>
                          </a:solidFill>
                          <a:effectLst/>
                          <a:latin typeface="Dubai Light" panose="020B0303030403030204" pitchFamily="34" charset="-78"/>
                          <a:ea typeface="+mn-ea"/>
                          <a:cs typeface="Dubai Light" panose="020B0303030403030204" pitchFamily="34" charset="-78"/>
                        </a:rPr>
                        <a:t>حظر</a:t>
                      </a:r>
                      <a:r>
                        <a:rPr lang="ar-SA" sz="1000" kern="1200" dirty="0">
                          <a:solidFill>
                            <a:schemeClr val="tx1"/>
                          </a:solidFill>
                          <a:effectLst/>
                          <a:latin typeface="Dubai Light" panose="020B0303030403030204" pitchFamily="34" charset="-78"/>
                          <a:ea typeface="+mn-ea"/>
                          <a:cs typeface="Dubai Light" panose="020B0303030403030204" pitchFamily="34" charset="-78"/>
                        </a:rPr>
                        <a:t> أو إغلاق الحساب</a:t>
                      </a:r>
                      <a:r>
                        <a:rPr lang="en-US" sz="1000" kern="1200" dirty="0">
                          <a:solidFill>
                            <a:schemeClr val="tx1"/>
                          </a:solidFill>
                          <a:effectLst/>
                          <a:latin typeface="Dubai Light" panose="020B0303030403030204" pitchFamily="34" charset="-78"/>
                          <a:ea typeface="+mn-ea"/>
                          <a:cs typeface="Dubai Light" panose="020B0303030403030204" pitchFamily="34" charset="-78"/>
                        </a:rPr>
                        <a:t>.</a:t>
                      </a:r>
                    </a:p>
                    <a:p>
                      <a:pPr marL="171450" indent="-171450" algn="r" rtl="1">
                        <a:lnSpc>
                          <a:spcPct val="150000"/>
                        </a:lnSpc>
                        <a:buFont typeface="Arial" panose="020B0604020202020204" pitchFamily="34" charset="0"/>
                        <a:buChar char="•"/>
                      </a:pPr>
                      <a:r>
                        <a:rPr lang="ar-AE" sz="1000" kern="1200" dirty="0">
                          <a:solidFill>
                            <a:schemeClr val="tx1"/>
                          </a:solidFill>
                          <a:effectLst/>
                          <a:latin typeface="Dubai Light" panose="020B0303030403030204" pitchFamily="34" charset="-78"/>
                          <a:ea typeface="+mn-ea"/>
                          <a:cs typeface="Dubai Light" panose="020B0303030403030204" pitchFamily="34" charset="-78"/>
                        </a:rPr>
                        <a:t>يحق</a:t>
                      </a:r>
                      <a:r>
                        <a:rPr lang="ar-SA" sz="1000" kern="1200" dirty="0">
                          <a:solidFill>
                            <a:schemeClr val="tx1"/>
                          </a:solidFill>
                          <a:effectLst/>
                          <a:latin typeface="Dubai Light" panose="020B0303030403030204" pitchFamily="34" charset="-78"/>
                          <a:ea typeface="+mn-ea"/>
                          <a:cs typeface="Dubai Light" panose="020B0303030403030204" pitchFamily="34" charset="-78"/>
                        </a:rPr>
                        <a:t> للبنك استخدام أي رصيد دائن يتم الإحتفاظ به باسم العميل في أي حساب أو في أي فرع من فروع البنك من أجل تسديد أي مديونية أو مبالغ مستحقة</a:t>
                      </a:r>
                      <a:r>
                        <a:rPr lang="en-US" sz="1000" kern="1200" dirty="0">
                          <a:solidFill>
                            <a:schemeClr val="tx1"/>
                          </a:solidFill>
                          <a:effectLst/>
                          <a:latin typeface="Dubai Light" panose="020B0303030403030204" pitchFamily="34" charset="-78"/>
                          <a:ea typeface="+mn-ea"/>
                          <a:cs typeface="Dubai Light" panose="020B0303030403030204" pitchFamily="34" charset="-78"/>
                        </a:rPr>
                        <a:t>.</a:t>
                      </a:r>
                      <a:endParaRPr lang="en-US" sz="1000" dirty="0">
                        <a:latin typeface="Dubai Light" panose="020B0303030403030204" pitchFamily="34" charset="-78"/>
                        <a:cs typeface="Dubai Light" panose="020B0303030403030204" pitchFamily="34" charset="-7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119326"/>
                  </a:ext>
                </a:extLst>
              </a:tr>
            </a:tbl>
          </a:graphicData>
        </a:graphic>
      </p:graphicFrame>
      <p:sp>
        <p:nvSpPr>
          <p:cNvPr id="44" name="TextBox 43">
            <a:extLst>
              <a:ext uri="{FF2B5EF4-FFF2-40B4-BE49-F238E27FC236}">
                <a16:creationId xmlns:a16="http://schemas.microsoft.com/office/drawing/2014/main" id="{12A43A63-1D7E-4B6A-800F-B7FB5DBACD7B}"/>
              </a:ext>
            </a:extLst>
          </p:cNvPr>
          <p:cNvSpPr txBox="1"/>
          <p:nvPr/>
        </p:nvSpPr>
        <p:spPr>
          <a:xfrm>
            <a:off x="5742438" y="6237590"/>
            <a:ext cx="902894" cy="246221"/>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en-US"/>
            </a:defPPr>
            <a:lvl1pPr>
              <a:defRPr sz="1200" b="1">
                <a:solidFill>
                  <a:srgbClr val="00A4DB"/>
                </a:solidFill>
                <a:latin typeface="Arial" panose="020B0604020202020204" pitchFamily="34" charset="0"/>
                <a:cs typeface="Arial" panose="020B0604020202020204" pitchFamily="34" charset="0"/>
              </a:defRPr>
            </a:lvl1pPr>
          </a:lstStyle>
          <a:p>
            <a:pPr algn="r"/>
            <a:r>
              <a:rPr lang="ar-SA" sz="1000" dirty="0">
                <a:solidFill>
                  <a:schemeClr val="tx1"/>
                </a:solidFill>
                <a:effectLst/>
                <a:latin typeface="Dubai" panose="020B0503030403030204" pitchFamily="34" charset="-78"/>
                <a:ea typeface="Calibri" panose="020F0502020204030204" pitchFamily="34" charset="0"/>
                <a:cs typeface="Dubai" panose="020B0503030403030204" pitchFamily="34" charset="-78"/>
              </a:rPr>
              <a:t>تحذير!!!</a:t>
            </a:r>
            <a:endParaRPr lang="en-US" sz="1000" dirty="0">
              <a:solidFill>
                <a:schemeClr val="tx1"/>
              </a:solidFill>
              <a:effectLst/>
              <a:latin typeface="Dubai" panose="020B0503030403030204" pitchFamily="34" charset="-78"/>
              <a:ea typeface="Calibri" panose="020F0502020204030204" pitchFamily="34" charset="0"/>
              <a:cs typeface="Dubai" panose="020B0503030403030204" pitchFamily="34" charset="-78"/>
            </a:endParaRPr>
          </a:p>
        </p:txBody>
      </p:sp>
      <p:grpSp>
        <p:nvGrpSpPr>
          <p:cNvPr id="15" name="Group 14">
            <a:extLst>
              <a:ext uri="{FF2B5EF4-FFF2-40B4-BE49-F238E27FC236}">
                <a16:creationId xmlns:a16="http://schemas.microsoft.com/office/drawing/2014/main" id="{F3D97B0F-DB3C-E9C4-0513-F544F7370582}"/>
              </a:ext>
            </a:extLst>
          </p:cNvPr>
          <p:cNvGrpSpPr/>
          <p:nvPr/>
        </p:nvGrpSpPr>
        <p:grpSpPr>
          <a:xfrm>
            <a:off x="6376618" y="30663"/>
            <a:ext cx="386113" cy="446856"/>
            <a:chOff x="988752" y="669511"/>
            <a:chExt cx="386113" cy="446856"/>
          </a:xfrm>
        </p:grpSpPr>
        <p:pic>
          <p:nvPicPr>
            <p:cNvPr id="16" name="Picture 8">
              <a:extLst>
                <a:ext uri="{FF2B5EF4-FFF2-40B4-BE49-F238E27FC236}">
                  <a16:creationId xmlns:a16="http://schemas.microsoft.com/office/drawing/2014/main" id="{075F6FA5-447F-7831-6F21-3F4C850DA90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962" t="66945"/>
            <a:stretch/>
          </p:blipFill>
          <p:spPr bwMode="auto">
            <a:xfrm>
              <a:off x="988752" y="975605"/>
              <a:ext cx="386113" cy="140762"/>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05AE7CA1-93B2-B513-B184-7473CB4DE41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8752" y="669511"/>
              <a:ext cx="386113" cy="288021"/>
            </a:xfrm>
            <a:prstGeom prst="rect">
              <a:avLst/>
            </a:prstGeom>
            <a:ln>
              <a:noFill/>
            </a:ln>
          </p:spPr>
        </p:pic>
      </p:grpSp>
      <p:sp>
        <p:nvSpPr>
          <p:cNvPr id="4" name="Rectangle 3">
            <a:extLst>
              <a:ext uri="{FF2B5EF4-FFF2-40B4-BE49-F238E27FC236}">
                <a16:creationId xmlns:a16="http://schemas.microsoft.com/office/drawing/2014/main" id="{7E754E8A-093A-7FC9-6C1C-B40FFB70EC1F}"/>
              </a:ext>
            </a:extLst>
          </p:cNvPr>
          <p:cNvSpPr/>
          <p:nvPr/>
        </p:nvSpPr>
        <p:spPr>
          <a:xfrm>
            <a:off x="0" y="9360851"/>
            <a:ext cx="6858000" cy="545149"/>
          </a:xfrm>
          <a:prstGeom prst="rect">
            <a:avLst/>
          </a:prstGeom>
          <a:noFill/>
        </p:spPr>
        <p:txBody>
          <a:bodyPr wrap="square">
            <a:spAutoFit/>
          </a:bodyPr>
          <a:lstStyle/>
          <a:p>
            <a:pPr marL="0" marR="0" algn="r" rtl="1">
              <a:lnSpc>
                <a:spcPct val="107000"/>
              </a:lnSpc>
              <a:spcBef>
                <a:spcPts val="0"/>
              </a:spcBef>
              <a:spcAft>
                <a:spcPts val="0"/>
              </a:spcAft>
              <a:tabLst>
                <a:tab pos="6647180" algn="r"/>
              </a:tabLst>
            </a:pPr>
            <a:r>
              <a:rPr lang="ar-SA" sz="700" dirty="0">
                <a:solidFill>
                  <a:schemeClr val="bg1">
                    <a:lumMod val="65000"/>
                  </a:schemeClr>
                </a:solidFill>
                <a:effectLst/>
                <a:latin typeface="Arial" panose="020B0604020202020204" pitchFamily="34" charset="0"/>
                <a:ea typeface="Arial" panose="020B0604020202020204" pitchFamily="34" charset="0"/>
                <a:cs typeface="Arial" panose="020B0604020202020204" pitchFamily="34" charset="0"/>
              </a:rPr>
              <a:t>بنك الإمارات دبي الوطني (ش.م.ع) مرخص من قبل مصرف الإمارات العربية المتحدة المركزي.</a:t>
            </a:r>
            <a:endParaRPr lang="ar-AE" sz="700" dirty="0">
              <a:solidFill>
                <a:schemeClr val="bg1">
                  <a:lumMod val="65000"/>
                </a:schemeClr>
              </a:solidFill>
              <a:effectLst/>
              <a:latin typeface="Arial" panose="020B0604020202020204" pitchFamily="34" charset="0"/>
              <a:ea typeface="Arial" panose="020B0604020202020204" pitchFamily="34" charset="0"/>
              <a:cs typeface="Arial" panose="020B0604020202020204" pitchFamily="34" charset="0"/>
            </a:endParaRPr>
          </a:p>
          <a:p>
            <a:pPr marL="0" marR="0" algn="r" rtl="1">
              <a:lnSpc>
                <a:spcPct val="107000"/>
              </a:lnSpc>
              <a:spcBef>
                <a:spcPts val="0"/>
              </a:spcBef>
              <a:spcAft>
                <a:spcPts val="0"/>
              </a:spcAft>
              <a:tabLst>
                <a:tab pos="6647180" algn="r"/>
              </a:tabLst>
            </a:pPr>
            <a:r>
              <a:rPr lang="ar-SA" sz="700" dirty="0">
                <a:solidFill>
                  <a:schemeClr val="bg1">
                    <a:lumMod val="65000"/>
                  </a:schemeClr>
                </a:solidFill>
                <a:effectLst/>
                <a:latin typeface="Arial" panose="020B0604020202020204" pitchFamily="34" charset="0"/>
                <a:ea typeface="Arial" panose="020B0604020202020204" pitchFamily="34" charset="0"/>
                <a:cs typeface="Arial" panose="020B0604020202020204" pitchFamily="34" charset="0"/>
              </a:rPr>
              <a:t>"لِف " هي علامة تجارية مملوكة من قبل بنك الإمارات دبي الوطني.</a:t>
            </a:r>
            <a:endParaRPr lang="en-US" sz="700" dirty="0">
              <a:solidFill>
                <a:schemeClr val="bg1">
                  <a:lumMod val="65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0"/>
              </a:spcAft>
              <a:tabLst>
                <a:tab pos="6647180" algn="r"/>
              </a:tabLst>
            </a:pPr>
            <a:r>
              <a:rPr lang="ar-SA" sz="700" dirty="0">
                <a:solidFill>
                  <a:schemeClr val="bg1">
                    <a:lumMod val="65000"/>
                  </a:schemeClr>
                </a:solidFill>
                <a:effectLst/>
                <a:latin typeface="Arial" panose="020B0604020202020204" pitchFamily="34" charset="0"/>
                <a:ea typeface="Arial" panose="020B0604020202020204" pitchFamily="34" charset="0"/>
                <a:cs typeface="Arial" panose="020B0604020202020204" pitchFamily="34" charset="0"/>
              </a:rPr>
              <a:t>تم توفير بيان الحقائق الرئيسية بتوجيهات من مصرف الإمارات العربية المتحدة المركزي وذلك بموجب قوانين حماية المستهلك والمعايير المصاحبة</a:t>
            </a:r>
            <a:r>
              <a:rPr lang="ar-AE" sz="700" dirty="0">
                <a:solidFill>
                  <a:schemeClr val="bg1">
                    <a:lumMod val="65000"/>
                  </a:schemeClr>
                </a:solidFill>
                <a:effectLst/>
                <a:latin typeface="Arial" panose="020B0604020202020204" pitchFamily="34" charset="0"/>
                <a:ea typeface="Calibri" panose="020F0502020204030204" pitchFamily="34" charset="0"/>
                <a:cs typeface="Arial" panose="020B0604020202020204" pitchFamily="34" charset="0"/>
              </a:rPr>
              <a:t>.</a:t>
            </a:r>
            <a:endParaRPr lang="ar-AE" sz="700" dirty="0">
              <a:solidFill>
                <a:schemeClr val="bg1">
                  <a:lumMod val="65000"/>
                </a:schemeClr>
              </a:solidFill>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0"/>
              </a:spcAft>
              <a:tabLst>
                <a:tab pos="6647180" algn="r"/>
              </a:tabLst>
            </a:pPr>
            <a:r>
              <a:rPr lang="ar-SA" sz="700" dirty="0">
                <a:solidFill>
                  <a:schemeClr val="bg1">
                    <a:lumMod val="65000"/>
                  </a:schemeClr>
                </a:solidFill>
                <a:effectLst/>
                <a:latin typeface="Arial" panose="020B0604020202020204" pitchFamily="34" charset="0"/>
                <a:ea typeface="Arial" panose="020B0604020202020204" pitchFamily="34" charset="0"/>
                <a:cs typeface="Arial" panose="020B0604020202020204" pitchFamily="34" charset="0"/>
              </a:rPr>
              <a:t>© حقوق الطبع والنشر لعام</a:t>
            </a:r>
            <a:r>
              <a:rPr lang="ar-AE" sz="700" dirty="0">
                <a:solidFill>
                  <a:schemeClr val="bg1">
                    <a:lumMod val="65000"/>
                  </a:schemeClr>
                </a:solidFill>
                <a:latin typeface="Arial" panose="020B0604020202020204" pitchFamily="34" charset="0"/>
                <a:ea typeface="Arial" panose="020B0604020202020204" pitchFamily="34" charset="0"/>
                <a:cs typeface="Arial" panose="020B0604020202020204" pitchFamily="34" charset="0"/>
              </a:rPr>
              <a:t> 2024</a:t>
            </a:r>
            <a:r>
              <a:rPr lang="ar-SA" sz="700" dirty="0">
                <a:solidFill>
                  <a:schemeClr val="bg1">
                    <a:lumMod val="65000"/>
                  </a:schemeClr>
                </a:solidFill>
                <a:effectLst/>
                <a:latin typeface="Arial" panose="020B0604020202020204" pitchFamily="34" charset="0"/>
                <a:ea typeface="Arial" panose="020B0604020202020204" pitchFamily="34" charset="0"/>
                <a:cs typeface="Arial" panose="020B0604020202020204" pitchFamily="34" charset="0"/>
              </a:rPr>
              <a:t> محفوظة لبنك الإمارات دبي الوطني.</a:t>
            </a:r>
            <a:r>
              <a:rPr lang="ar-AE" sz="700" dirty="0">
                <a:solidFill>
                  <a:schemeClr val="bg1">
                    <a:lumMod val="65000"/>
                  </a:schemeClr>
                </a:solidFill>
                <a:latin typeface="Arial" panose="020B0604020202020204" pitchFamily="34" charset="0"/>
                <a:ea typeface="Arial" panose="020B0604020202020204" pitchFamily="34" charset="0"/>
                <a:cs typeface="Arial" panose="020B0604020202020204" pitchFamily="34" charset="0"/>
              </a:rPr>
              <a:t> </a:t>
            </a:r>
            <a:r>
              <a:rPr lang="ar-AE" sz="700" dirty="0">
                <a:solidFill>
                  <a:schemeClr val="bg1">
                    <a:lumMod val="65000"/>
                  </a:schemeClr>
                </a:solidFill>
                <a:latin typeface="Arial" panose="020B0604020202020204" pitchFamily="34" charset="0"/>
                <a:cs typeface="Arial" panose="020B0604020202020204" pitchFamily="34" charset="0"/>
              </a:rPr>
              <a:t>جميع الحقوق محفوظة.</a:t>
            </a:r>
            <a:r>
              <a:rPr lang="ar-SA" sz="700" dirty="0">
                <a:solidFill>
                  <a:schemeClr val="bg1">
                    <a:lumMod val="65000"/>
                  </a:schemeClr>
                </a:solidFill>
                <a:effectLst/>
                <a:latin typeface="Arial" panose="020B0604020202020204" pitchFamily="34" charset="0"/>
                <a:ea typeface="Arial" panose="020B0604020202020204" pitchFamily="34" charset="0"/>
                <a:cs typeface="Arial" panose="020B0604020202020204" pitchFamily="34" charset="0"/>
              </a:rPr>
              <a:t> </a:t>
            </a:r>
            <a:endParaRPr lang="en-US" sz="700" dirty="0">
              <a:solidFill>
                <a:schemeClr val="bg1">
                  <a:lumMod val="65000"/>
                </a:schemeClr>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89585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15410</TotalTime>
  <Words>738</Words>
  <Application>Microsoft Office PowerPoint</Application>
  <PresentationFormat>A4 Paper (210x297 mm)</PresentationFormat>
  <Paragraphs>117</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Dubai</vt:lpstr>
      <vt:lpstr>Dubai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Liv. (Tanya Arenja)</dc:creator>
  <cp:lastModifiedBy>Trainee (Badriya Mohamad Abdulla Alawadhi)</cp:lastModifiedBy>
  <cp:revision>146</cp:revision>
  <dcterms:created xsi:type="dcterms:W3CDTF">2022-01-03T03:28:24Z</dcterms:created>
  <dcterms:modified xsi:type="dcterms:W3CDTF">2024-01-18T06:55:33Z</dcterms:modified>
</cp:coreProperties>
</file>